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7" r:id="rId7"/>
    <p:sldId id="295" r:id="rId8"/>
    <p:sldId id="319" r:id="rId9"/>
    <p:sldId id="261" r:id="rId10"/>
    <p:sldId id="280" r:id="rId11"/>
    <p:sldId id="282" r:id="rId12"/>
    <p:sldId id="264" r:id="rId13"/>
    <p:sldId id="269" r:id="rId14"/>
    <p:sldId id="265" r:id="rId15"/>
    <p:sldId id="262" r:id="rId16"/>
    <p:sldId id="268" r:id="rId17"/>
    <p:sldId id="315" r:id="rId18"/>
    <p:sldId id="307" r:id="rId19"/>
    <p:sldId id="303" r:id="rId20"/>
    <p:sldId id="271" r:id="rId21"/>
    <p:sldId id="300" r:id="rId22"/>
    <p:sldId id="304" r:id="rId23"/>
    <p:sldId id="305" r:id="rId24"/>
    <p:sldId id="306" r:id="rId25"/>
    <p:sldId id="277" r:id="rId26"/>
    <p:sldId id="278" r:id="rId27"/>
    <p:sldId id="310" r:id="rId28"/>
    <p:sldId id="417" r:id="rId29"/>
    <p:sldId id="272" r:id="rId30"/>
    <p:sldId id="276" r:id="rId31"/>
    <p:sldId id="275" r:id="rId32"/>
    <p:sldId id="279" r:id="rId33"/>
    <p:sldId id="273" r:id="rId34"/>
    <p:sldId id="294" r:id="rId35"/>
    <p:sldId id="274" r:id="rId36"/>
    <p:sldId id="281" r:id="rId37"/>
    <p:sldId id="428" r:id="rId38"/>
    <p:sldId id="312" r:id="rId39"/>
    <p:sldId id="313" r:id="rId40"/>
    <p:sldId id="314" r:id="rId41"/>
    <p:sldId id="309" r:id="rId42"/>
    <p:sldId id="308" r:id="rId43"/>
    <p:sldId id="311" r:id="rId44"/>
    <p:sldId id="283" r:id="rId45"/>
    <p:sldId id="288" r:id="rId46"/>
    <p:sldId id="291" r:id="rId47"/>
    <p:sldId id="289" r:id="rId48"/>
    <p:sldId id="285" r:id="rId49"/>
    <p:sldId id="286" r:id="rId50"/>
    <p:sldId id="290" r:id="rId51"/>
    <p:sldId id="284" r:id="rId52"/>
    <p:sldId id="287" r:id="rId53"/>
    <p:sldId id="297" r:id="rId54"/>
    <p:sldId id="299" r:id="rId55"/>
    <p:sldId id="298" r:id="rId56"/>
    <p:sldId id="292" r:id="rId57"/>
    <p:sldId id="302" r:id="rId58"/>
    <p:sldId id="371" r:id="rId59"/>
    <p:sldId id="412" r:id="rId60"/>
    <p:sldId id="270" r:id="rId61"/>
    <p:sldId id="293" r:id="rId62"/>
    <p:sldId id="433" r:id="rId63"/>
    <p:sldId id="431" r:id="rId64"/>
    <p:sldId id="415" r:id="rId65"/>
    <p:sldId id="432" r:id="rId66"/>
    <p:sldId id="296" r:id="rId67"/>
    <p:sldId id="426" r:id="rId68"/>
    <p:sldId id="414" r:id="rId69"/>
    <p:sldId id="418" r:id="rId70"/>
    <p:sldId id="434" r:id="rId71"/>
    <p:sldId id="316" r:id="rId72"/>
    <p:sldId id="317" r:id="rId73"/>
    <p:sldId id="318" r:id="rId74"/>
    <p:sldId id="320" r:id="rId75"/>
    <p:sldId id="321" r:id="rId76"/>
    <p:sldId id="322" r:id="rId77"/>
    <p:sldId id="323" r:id="rId78"/>
    <p:sldId id="325" r:id="rId79"/>
    <p:sldId id="324" r:id="rId80"/>
    <p:sldId id="328" r:id="rId81"/>
    <p:sldId id="361" r:id="rId82"/>
    <p:sldId id="326" r:id="rId83"/>
    <p:sldId id="329" r:id="rId84"/>
    <p:sldId id="327" r:id="rId85"/>
    <p:sldId id="331" r:id="rId86"/>
    <p:sldId id="330" r:id="rId87"/>
    <p:sldId id="332" r:id="rId88"/>
    <p:sldId id="333" r:id="rId89"/>
    <p:sldId id="334" r:id="rId90"/>
    <p:sldId id="337" r:id="rId91"/>
    <p:sldId id="335" r:id="rId92"/>
    <p:sldId id="336" r:id="rId93"/>
    <p:sldId id="338" r:id="rId94"/>
    <p:sldId id="339" r:id="rId95"/>
    <p:sldId id="340" r:id="rId96"/>
    <p:sldId id="341" r:id="rId97"/>
    <p:sldId id="342" r:id="rId98"/>
    <p:sldId id="343" r:id="rId99"/>
    <p:sldId id="344" r:id="rId100"/>
    <p:sldId id="352" r:id="rId101"/>
    <p:sldId id="345" r:id="rId102"/>
    <p:sldId id="346" r:id="rId103"/>
    <p:sldId id="349" r:id="rId104"/>
    <p:sldId id="347" r:id="rId105"/>
    <p:sldId id="348" r:id="rId106"/>
    <p:sldId id="350" r:id="rId107"/>
    <p:sldId id="351" r:id="rId108"/>
    <p:sldId id="353" r:id="rId109"/>
    <p:sldId id="354" r:id="rId110"/>
    <p:sldId id="355" r:id="rId111"/>
    <p:sldId id="356" r:id="rId112"/>
    <p:sldId id="357" r:id="rId113"/>
    <p:sldId id="358" r:id="rId114"/>
    <p:sldId id="359" r:id="rId115"/>
    <p:sldId id="360" r:id="rId116"/>
    <p:sldId id="362" r:id="rId117"/>
    <p:sldId id="363" r:id="rId118"/>
    <p:sldId id="364" r:id="rId119"/>
    <p:sldId id="365" r:id="rId120"/>
    <p:sldId id="366" r:id="rId121"/>
    <p:sldId id="367" r:id="rId122"/>
    <p:sldId id="370" r:id="rId123"/>
    <p:sldId id="368" r:id="rId124"/>
    <p:sldId id="378" r:id="rId125"/>
    <p:sldId id="379" r:id="rId126"/>
    <p:sldId id="380" r:id="rId127"/>
    <p:sldId id="381" r:id="rId128"/>
    <p:sldId id="369" r:id="rId129"/>
    <p:sldId id="373" r:id="rId130"/>
    <p:sldId id="372" r:id="rId131"/>
    <p:sldId id="374" r:id="rId132"/>
    <p:sldId id="375" r:id="rId133"/>
    <p:sldId id="376" r:id="rId134"/>
    <p:sldId id="399" r:id="rId135"/>
    <p:sldId id="400" r:id="rId136"/>
    <p:sldId id="419" r:id="rId137"/>
    <p:sldId id="398" r:id="rId138"/>
    <p:sldId id="403" r:id="rId139"/>
    <p:sldId id="377" r:id="rId140"/>
    <p:sldId id="386" r:id="rId141"/>
    <p:sldId id="382" r:id="rId142"/>
    <p:sldId id="383" r:id="rId143"/>
    <p:sldId id="384" r:id="rId144"/>
    <p:sldId id="387" r:id="rId145"/>
    <p:sldId id="388" r:id="rId146"/>
    <p:sldId id="389" r:id="rId147"/>
    <p:sldId id="390" r:id="rId148"/>
    <p:sldId id="385" r:id="rId149"/>
    <p:sldId id="391" r:id="rId150"/>
    <p:sldId id="392" r:id="rId151"/>
    <p:sldId id="393" r:id="rId152"/>
    <p:sldId id="394" r:id="rId153"/>
    <p:sldId id="395" r:id="rId154"/>
    <p:sldId id="396" r:id="rId155"/>
    <p:sldId id="401" r:id="rId156"/>
    <p:sldId id="402" r:id="rId157"/>
    <p:sldId id="404" r:id="rId158"/>
    <p:sldId id="405" r:id="rId159"/>
    <p:sldId id="406" r:id="rId160"/>
    <p:sldId id="421" r:id="rId161"/>
    <p:sldId id="409" r:id="rId162"/>
    <p:sldId id="430" r:id="rId163"/>
    <p:sldId id="408" r:id="rId164"/>
    <p:sldId id="420" r:id="rId165"/>
    <p:sldId id="427" r:id="rId166"/>
    <p:sldId id="411" r:id="rId167"/>
    <p:sldId id="410" r:id="rId168"/>
    <p:sldId id="416" r:id="rId169"/>
    <p:sldId id="422" r:id="rId170"/>
    <p:sldId id="423" r:id="rId171"/>
    <p:sldId id="425" r:id="rId1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92" autoAdjust="0"/>
    <p:restoredTop sz="94660"/>
  </p:normalViewPr>
  <p:slideViewPr>
    <p:cSldViewPr snapToGrid="0">
      <p:cViewPr varScale="1">
        <p:scale>
          <a:sx n="44" d="100"/>
          <a:sy n="44" d="100"/>
        </p:scale>
        <p:origin x="102"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ltLang="ja-JP"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ja-JP"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ja-JP"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ltLang="ja-JP"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ja-JP"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ltLang="ja-JP"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ltLang="ja-JP"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ltLang="ja-JP"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ltLang="ja-JP"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Content Placeholder 2"/>
          <p:cNvSpPr>
            <a:spLocks noGrp="1"/>
          </p:cNvSpPr>
          <p:nvPr>
            <p:ph idx="1"/>
          </p:nvPr>
        </p:nvSpPr>
        <p:spPr/>
        <p:txBody>
          <a:bodyPr anchor="ct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ltLang="ja-JP"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ltLang="ja-JP"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ja-JP"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ltLang="ja-JP"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8/4/2016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kumimoji="1" sz="3600" kern="1200" cap="all">
          <a:ln w="3175" cmpd="sng">
            <a:noFill/>
          </a:ln>
          <a:solidFill>
            <a:schemeClr val="tx1"/>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kumimoji="1"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hyperlink" Target="http://www.cyberciti.biz/faq/howto-use-cat-command-in-unix-linux-shell-script/" TargetMode="External"/><Relationship Id="rId7" Type="http://schemas.openxmlformats.org/officeDocument/2006/relationships/image" Target="../media/image163.PNG"/><Relationship Id="rId2" Type="http://schemas.openxmlformats.org/officeDocument/2006/relationships/hyperlink" Target="http://www.cyberciti.biz/faq/understanding-etcpasswd-file-format/" TargetMode="Externa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4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4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4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www.computerhope.com/jargon/n/network.htm" TargetMode="External"/><Relationship Id="rId7" Type="http://schemas.openxmlformats.org/officeDocument/2006/relationships/hyperlink" Target="http://www.computerhope.com/jargon/m/multicast.htm" TargetMode="External"/><Relationship Id="rId2" Type="http://schemas.openxmlformats.org/officeDocument/2006/relationships/hyperlink" Target="http://www.computerhope.com/jargon/p/print.htm" TargetMode="External"/><Relationship Id="rId1" Type="http://schemas.openxmlformats.org/officeDocument/2006/relationships/slideLayout" Target="../slideLayouts/slideLayout7.xml"/><Relationship Id="rId6" Type="http://schemas.openxmlformats.org/officeDocument/2006/relationships/hyperlink" Target="http://www.computerhope.com/jargon/i/interfac.htm" TargetMode="External"/><Relationship Id="rId5" Type="http://schemas.openxmlformats.org/officeDocument/2006/relationships/hyperlink" Target="http://www.computerhope.com/jargon/r/routing_table.htm" TargetMode="External"/><Relationship Id="rId4" Type="http://schemas.openxmlformats.org/officeDocument/2006/relationships/hyperlink" Target="http://www.computerhope.com/jargon/c/connect.htm"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www.computerhope.com/jargon/n/network.htm" TargetMode="External"/><Relationship Id="rId2" Type="http://schemas.openxmlformats.org/officeDocument/2006/relationships/hyperlink" Target="http://www.computerhope.com/jargon/c/configur.htm" TargetMode="Externa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hyperlink" Target="http://www.computerhope.com/jargon/i/interfac.htm"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www.computerhope.com/jargon/f/file.htm" TargetMode="External"/><Relationship Id="rId2" Type="http://schemas.openxmlformats.org/officeDocument/2006/relationships/hyperlink" Target="http://www.computerhope.com/jargon/d/disk.htm" TargetMode="Externa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hyperlink" Target="http://www.computerhope.com/jargon/e/email.htm" TargetMode="External"/><Relationship Id="rId13" Type="http://schemas.openxmlformats.org/officeDocument/2006/relationships/hyperlink" Target="http://www.computerhope.com/jargon/r/reboot.htm" TargetMode="External"/><Relationship Id="rId3" Type="http://schemas.openxmlformats.org/officeDocument/2006/relationships/hyperlink" Target="http://www.computerhope.com/jargon/s/system.htm" TargetMode="External"/><Relationship Id="rId7" Type="http://schemas.openxmlformats.org/officeDocument/2006/relationships/hyperlink" Target="http://www.computerhope.com/unix/uvi.htm" TargetMode="External"/><Relationship Id="rId12" Type="http://schemas.openxmlformats.org/officeDocument/2006/relationships/hyperlink" Target="http://www.computerhope.com/unix/uhalt.htm" TargetMode="External"/><Relationship Id="rId2" Type="http://schemas.openxmlformats.org/officeDocument/2006/relationships/hyperlink" Target="http://www.computerhope.com/jargon/s/shutdown.htm" TargetMode="External"/><Relationship Id="rId1" Type="http://schemas.openxmlformats.org/officeDocument/2006/relationships/slideLayout" Target="../slideLayouts/slideLayout7.xml"/><Relationship Id="rId6" Type="http://schemas.openxmlformats.org/officeDocument/2006/relationships/hyperlink" Target="http://www.computerhope.com/unix/signals.htm" TargetMode="External"/><Relationship Id="rId11" Type="http://schemas.openxmlformats.org/officeDocument/2006/relationships/hyperlink" Target="http://www.computerhope.com/jargon/r/runlevel.htm" TargetMode="External"/><Relationship Id="rId5" Type="http://schemas.openxmlformats.org/officeDocument/2006/relationships/hyperlink" Target="http://www.computerhope.com/unix/ulogin.htm" TargetMode="External"/><Relationship Id="rId10" Type="http://schemas.openxmlformats.org/officeDocument/2006/relationships/hyperlink" Target="http://www.computerhope.com/unix/telinit.htm" TargetMode="External"/><Relationship Id="rId4" Type="http://schemas.openxmlformats.org/officeDocument/2006/relationships/hyperlink" Target="http://www.computerhope.com/jargon/l/login.htm" TargetMode="External"/><Relationship Id="rId9" Type="http://schemas.openxmlformats.org/officeDocument/2006/relationships/hyperlink" Target="http://www.computerhope.com/jargon/n/newsgrou.ht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linux.about.com/od/commands/l/blcmdl1_bc.htm" TargetMode="Externa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5500" y="3009123"/>
            <a:ext cx="8001000" cy="839755"/>
          </a:xfrm>
        </p:spPr>
        <p:txBody>
          <a:bodyPr>
            <a:noAutofit/>
          </a:bodyPr>
          <a:lstStyle/>
          <a:p>
            <a:pPr algn="ctr"/>
            <a:r>
              <a:rPr kumimoji="1" lang="en-US" altLang="ja-JP" sz="7200" dirty="0" err="1" smtClean="0"/>
              <a:t>LinUx</a:t>
            </a:r>
            <a:endParaRPr kumimoji="1" lang="ja-JP" altLang="en-US" sz="7200" dirty="0"/>
          </a:p>
        </p:txBody>
      </p:sp>
      <p:sp>
        <p:nvSpPr>
          <p:cNvPr id="4" name="TextBox 3"/>
          <p:cNvSpPr txBox="1"/>
          <p:nvPr/>
        </p:nvSpPr>
        <p:spPr>
          <a:xfrm>
            <a:off x="0" y="63549"/>
            <a:ext cx="4124131" cy="1200329"/>
          </a:xfrm>
          <a:prstGeom prst="rect">
            <a:avLst/>
          </a:prstGeom>
          <a:noFill/>
        </p:spPr>
        <p:txBody>
          <a:bodyPr wrap="square" rtlCol="0">
            <a:spAutoFit/>
          </a:bodyPr>
          <a:lstStyle/>
          <a:p>
            <a:r>
              <a:rPr kumimoji="1" lang="en-US" altLang="ja-JP" b="1" dirty="0" smtClean="0"/>
              <a:t>Tools: </a:t>
            </a:r>
            <a:r>
              <a:rPr kumimoji="1" lang="en-US" altLang="ja-JP" b="1" dirty="0" err="1" smtClean="0"/>
              <a:t>Vmware</a:t>
            </a:r>
            <a:r>
              <a:rPr kumimoji="1" lang="en-US" altLang="ja-JP" b="1" dirty="0" smtClean="0"/>
              <a:t> (Virtual Machine)</a:t>
            </a:r>
          </a:p>
          <a:p>
            <a:endParaRPr kumimoji="1" lang="en-US" altLang="ja-JP" b="1" dirty="0"/>
          </a:p>
          <a:p>
            <a:r>
              <a:rPr kumimoji="1" lang="en-US" altLang="ja-JP" b="1" dirty="0" smtClean="0"/>
              <a:t>Linux OS: Ubuntu</a:t>
            </a:r>
          </a:p>
          <a:p>
            <a:endParaRPr kumimoji="1" lang="ja-JP" altLang="en-US" b="1" dirty="0"/>
          </a:p>
        </p:txBody>
      </p:sp>
    </p:spTree>
    <p:extLst>
      <p:ext uri="{BB962C8B-B14F-4D97-AF65-F5344CB8AC3E}">
        <p14:creationId xmlns:p14="http://schemas.microsoft.com/office/powerpoint/2010/main" val="3726797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814947" y="8012"/>
            <a:ext cx="4562107" cy="830997"/>
          </a:xfrm>
          <a:prstGeom prst="rect">
            <a:avLst/>
          </a:prstGeom>
          <a:noFill/>
        </p:spPr>
        <p:txBody>
          <a:bodyPr wrap="square" rtlCol="0">
            <a:spAutoFit/>
          </a:bodyPr>
          <a:lstStyle/>
          <a:p>
            <a:r>
              <a:rPr lang="en-US" altLang="ja-JP" sz="4800" b="1" dirty="0" smtClean="0">
                <a:solidFill>
                  <a:schemeClr val="accent1"/>
                </a:solidFill>
              </a:rPr>
              <a:t>Cal and date</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To display a calendar</a:t>
            </a:r>
            <a:endParaRPr kumimoji="1" lang="ja-JP" altLang="en-US" b="1" dirty="0">
              <a:solidFill>
                <a:schemeClr val="accent1"/>
              </a:solidFill>
            </a:endParaRPr>
          </a:p>
        </p:txBody>
      </p:sp>
      <p:sp>
        <p:nvSpPr>
          <p:cNvPr id="8" name="Rectangle 7"/>
          <p:cNvSpPr/>
          <p:nvPr/>
        </p:nvSpPr>
        <p:spPr>
          <a:xfrm>
            <a:off x="0" y="2280484"/>
            <a:ext cx="2898550" cy="369332"/>
          </a:xfrm>
          <a:prstGeom prst="rect">
            <a:avLst/>
          </a:prstGeom>
        </p:spPr>
        <p:txBody>
          <a:bodyPr wrap="none">
            <a:spAutoFit/>
          </a:bodyPr>
          <a:lstStyle/>
          <a:p>
            <a:r>
              <a:rPr lang="en-US" altLang="ja-JP" b="1" dirty="0" err="1"/>
              <a:t>cal</a:t>
            </a:r>
            <a:r>
              <a:rPr lang="en-US" altLang="ja-JP" b="1" dirty="0"/>
              <a:t> [-</a:t>
            </a:r>
            <a:r>
              <a:rPr lang="en-US" altLang="ja-JP" b="1" dirty="0" err="1"/>
              <a:t>mjy</a:t>
            </a:r>
            <a:r>
              <a:rPr lang="en-US" altLang="ja-JP" b="1" dirty="0"/>
              <a:t>] [[month] year]</a:t>
            </a:r>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0579" y="1085915"/>
            <a:ext cx="6516009" cy="4648849"/>
          </a:xfrm>
          <a:prstGeom prst="rect">
            <a:avLst/>
          </a:prstGeom>
        </p:spPr>
      </p:pic>
      <p:sp>
        <p:nvSpPr>
          <p:cNvPr id="3" name="Rectangle 2"/>
          <p:cNvSpPr/>
          <p:nvPr/>
        </p:nvSpPr>
        <p:spPr>
          <a:xfrm>
            <a:off x="0" y="3961079"/>
            <a:ext cx="6096000" cy="923330"/>
          </a:xfrm>
          <a:prstGeom prst="rect">
            <a:avLst/>
          </a:prstGeom>
        </p:spPr>
        <p:txBody>
          <a:bodyPr>
            <a:spAutoFit/>
          </a:bodyPr>
          <a:lstStyle/>
          <a:p>
            <a:pPr algn="just"/>
            <a:r>
              <a:rPr lang="en-US" altLang="ja-JP" b="1" dirty="0">
                <a:solidFill>
                  <a:srgbClr val="000000"/>
                </a:solidFill>
                <a:latin typeface="Verdana" panose="020B0604030504040204" pitchFamily="34" charset="0"/>
              </a:rPr>
              <a:t>date</a:t>
            </a:r>
            <a:r>
              <a:rPr lang="en-US" altLang="ja-JP" dirty="0">
                <a:solidFill>
                  <a:srgbClr val="000000"/>
                </a:solidFill>
                <a:latin typeface="Verdana" panose="020B0604030504040204" pitchFamily="34" charset="0"/>
              </a:rPr>
              <a:t> - To display or change the date.</a:t>
            </a:r>
          </a:p>
          <a:p>
            <a:r>
              <a:rPr lang="en-US" altLang="ja-JP" dirty="0"/>
              <a:t/>
            </a:r>
            <a:br>
              <a:rPr lang="en-US" altLang="ja-JP" dirty="0"/>
            </a:br>
            <a:endParaRPr lang="ja-JP" altLang="en-US" dirty="0"/>
          </a:p>
        </p:txBody>
      </p:sp>
      <p:sp>
        <p:nvSpPr>
          <p:cNvPr id="6" name="Rectangle 5"/>
          <p:cNvSpPr/>
          <p:nvPr/>
        </p:nvSpPr>
        <p:spPr>
          <a:xfrm>
            <a:off x="0" y="6492029"/>
            <a:ext cx="5474576" cy="369332"/>
          </a:xfrm>
          <a:prstGeom prst="rect">
            <a:avLst/>
          </a:prstGeom>
        </p:spPr>
        <p:txBody>
          <a:bodyPr wrap="none">
            <a:spAutoFit/>
          </a:bodyPr>
          <a:lstStyle/>
          <a:p>
            <a:r>
              <a:rPr lang="ja-JP" altLang="en-US" dirty="0"/>
              <a:t>http://www.computerhope.com/unix/ucal.htm</a:t>
            </a:r>
          </a:p>
        </p:txBody>
      </p:sp>
      <p:sp>
        <p:nvSpPr>
          <p:cNvPr id="7" name="Rectangle 6"/>
          <p:cNvSpPr/>
          <p:nvPr/>
        </p:nvSpPr>
        <p:spPr>
          <a:xfrm>
            <a:off x="0" y="6169242"/>
            <a:ext cx="5666936" cy="369332"/>
          </a:xfrm>
          <a:prstGeom prst="rect">
            <a:avLst/>
          </a:prstGeom>
        </p:spPr>
        <p:txBody>
          <a:bodyPr wrap="none">
            <a:spAutoFit/>
          </a:bodyPr>
          <a:lstStyle/>
          <a:p>
            <a:r>
              <a:rPr lang="ja-JP" altLang="en-US" dirty="0"/>
              <a:t>http://www.computerhope.com/unix/udate.htm</a:t>
            </a:r>
          </a:p>
        </p:txBody>
      </p:sp>
    </p:spTree>
    <p:extLst>
      <p:ext uri="{BB962C8B-B14F-4D97-AF65-F5344CB8AC3E}">
        <p14:creationId xmlns:p14="http://schemas.microsoft.com/office/powerpoint/2010/main" val="147933903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Check if file exist?</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826" y="1446550"/>
            <a:ext cx="4334480" cy="3629532"/>
          </a:xfrm>
          <a:prstGeom prst="rect">
            <a:avLst/>
          </a:prstGeom>
        </p:spPr>
      </p:pic>
    </p:spTree>
    <p:extLst>
      <p:ext uri="{BB962C8B-B14F-4D97-AF65-F5344CB8AC3E}">
        <p14:creationId xmlns:p14="http://schemas.microsoft.com/office/powerpoint/2010/main" val="30401351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Check if directories exist</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986" y="1736577"/>
            <a:ext cx="4848902" cy="3982006"/>
          </a:xfrm>
          <a:prstGeom prst="rect">
            <a:avLst/>
          </a:prstGeom>
        </p:spPr>
      </p:pic>
    </p:spTree>
    <p:extLst>
      <p:ext uri="{BB962C8B-B14F-4D97-AF65-F5344CB8AC3E}">
        <p14:creationId xmlns:p14="http://schemas.microsoft.com/office/powerpoint/2010/main" val="14642811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Check if it is empty file</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970" y="1380839"/>
            <a:ext cx="5268060" cy="4096322"/>
          </a:xfrm>
          <a:prstGeom prst="rect">
            <a:avLst/>
          </a:prstGeom>
        </p:spPr>
      </p:pic>
    </p:spTree>
    <p:extLst>
      <p:ext uri="{BB962C8B-B14F-4D97-AF65-F5344CB8AC3E}">
        <p14:creationId xmlns:p14="http://schemas.microsoft.com/office/powerpoint/2010/main" val="3167403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331"/>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Give and take permission</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9" y="1575336"/>
            <a:ext cx="5658640" cy="30865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593" y="1575336"/>
            <a:ext cx="5639587" cy="3982006"/>
          </a:xfrm>
          <a:prstGeom prst="rect">
            <a:avLst/>
          </a:prstGeom>
        </p:spPr>
      </p:pic>
    </p:spTree>
    <p:extLst>
      <p:ext uri="{BB962C8B-B14F-4D97-AF65-F5344CB8AC3E}">
        <p14:creationId xmlns:p14="http://schemas.microsoft.com/office/powerpoint/2010/main" val="6399636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88" y="800572"/>
            <a:ext cx="3409281" cy="5374432"/>
          </a:xfrm>
          <a:prstGeom prst="rect">
            <a:avLst/>
          </a:prstGeom>
        </p:spPr>
      </p:pic>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3648269" y="0"/>
            <a:ext cx="6662057" cy="2123658"/>
          </a:xfrm>
          <a:prstGeom prst="rect">
            <a:avLst/>
          </a:prstGeom>
          <a:noFill/>
        </p:spPr>
        <p:txBody>
          <a:bodyPr wrap="square" rtlCol="0">
            <a:spAutoFit/>
          </a:bodyPr>
          <a:lstStyle/>
          <a:p>
            <a:r>
              <a:rPr kumimoji="1" lang="en-US" altLang="ja-JP" sz="4400" dirty="0" smtClean="0">
                <a:solidFill>
                  <a:schemeClr val="accent1"/>
                </a:solidFill>
              </a:rPr>
              <a:t>String Compare operator</a:t>
            </a:r>
          </a:p>
          <a:p>
            <a:endParaRPr kumimoji="1" lang="ja-JP" altLang="en-US" sz="4400"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848" y="961091"/>
            <a:ext cx="5353797" cy="3629532"/>
          </a:xfrm>
          <a:prstGeom prst="rect">
            <a:avLst/>
          </a:prstGeom>
        </p:spPr>
      </p:pic>
      <p:sp>
        <p:nvSpPr>
          <p:cNvPr id="5" name="TextBox 4"/>
          <p:cNvSpPr txBox="1"/>
          <p:nvPr/>
        </p:nvSpPr>
        <p:spPr>
          <a:xfrm>
            <a:off x="1011504" y="5950836"/>
            <a:ext cx="2520242" cy="253916"/>
          </a:xfrm>
          <a:prstGeom prst="rect">
            <a:avLst/>
          </a:prstGeom>
          <a:noFill/>
        </p:spPr>
        <p:txBody>
          <a:bodyPr wrap="none" rtlCol="0">
            <a:spAutoFit/>
          </a:bodyPr>
          <a:lstStyle/>
          <a:p>
            <a:r>
              <a:rPr kumimoji="1" lang="en-US" altLang="ja-JP" sz="1050" dirty="0" smtClean="0">
                <a:solidFill>
                  <a:schemeClr val="bg1"/>
                </a:solidFill>
              </a:rPr>
              <a:t>True if length of the string is non zero</a:t>
            </a:r>
            <a:endParaRPr kumimoji="1" lang="ja-JP" altLang="en-US" sz="1050" dirty="0">
              <a:solidFill>
                <a:schemeClr val="bg1"/>
              </a:solidFill>
            </a:endParaRPr>
          </a:p>
        </p:txBody>
      </p:sp>
      <p:sp>
        <p:nvSpPr>
          <p:cNvPr id="8" name="Rectangle 7"/>
          <p:cNvSpPr/>
          <p:nvPr/>
        </p:nvSpPr>
        <p:spPr>
          <a:xfrm>
            <a:off x="6351940" y="6488668"/>
            <a:ext cx="5840060" cy="369332"/>
          </a:xfrm>
          <a:prstGeom prst="rect">
            <a:avLst/>
          </a:prstGeom>
        </p:spPr>
        <p:txBody>
          <a:bodyPr wrap="none">
            <a:spAutoFit/>
          </a:bodyPr>
          <a:lstStyle/>
          <a:p>
            <a:r>
              <a:rPr lang="ja-JP" altLang="en-US" dirty="0"/>
              <a:t>http://tldp.org/LDP/abs/html/comparison-ops.html</a:t>
            </a:r>
          </a:p>
        </p:txBody>
      </p:sp>
    </p:spTree>
    <p:extLst>
      <p:ext uri="{BB962C8B-B14F-4D97-AF65-F5344CB8AC3E}">
        <p14:creationId xmlns:p14="http://schemas.microsoft.com/office/powerpoint/2010/main" val="17335546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And operator</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49" y="1221231"/>
            <a:ext cx="4210638" cy="3543795"/>
          </a:xfrm>
          <a:prstGeom prst="rect">
            <a:avLst/>
          </a:prstGeom>
        </p:spPr>
      </p:pic>
    </p:spTree>
    <p:extLst>
      <p:ext uri="{BB962C8B-B14F-4D97-AF65-F5344CB8AC3E}">
        <p14:creationId xmlns:p14="http://schemas.microsoft.com/office/powerpoint/2010/main" val="40485651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Using </a:t>
            </a:r>
            <a:r>
              <a:rPr kumimoji="1" lang="en-US" altLang="ja-JP" sz="4400" dirty="0" err="1" smtClean="0">
                <a:solidFill>
                  <a:schemeClr val="accent1"/>
                </a:solidFill>
              </a:rPr>
              <a:t>wc</a:t>
            </a:r>
            <a:r>
              <a:rPr kumimoji="1" lang="en-US" altLang="ja-JP" sz="4400" dirty="0" smtClean="0">
                <a:solidFill>
                  <a:schemeClr val="accent1"/>
                </a:solidFill>
              </a:rPr>
              <a:t> in if to check if it is a character</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37" y="1446550"/>
            <a:ext cx="4515480" cy="34485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579" y="1446550"/>
            <a:ext cx="3439005" cy="2943636"/>
          </a:xfrm>
          <a:prstGeom prst="rect">
            <a:avLst/>
          </a:prstGeom>
        </p:spPr>
      </p:pic>
      <p:sp>
        <p:nvSpPr>
          <p:cNvPr id="7" name="TextBox 6"/>
          <p:cNvSpPr txBox="1"/>
          <p:nvPr/>
        </p:nvSpPr>
        <p:spPr>
          <a:xfrm>
            <a:off x="4963617" y="4687860"/>
            <a:ext cx="3637534" cy="369332"/>
          </a:xfrm>
          <a:prstGeom prst="rect">
            <a:avLst/>
          </a:prstGeom>
          <a:noFill/>
        </p:spPr>
        <p:txBody>
          <a:bodyPr wrap="none" rtlCol="0">
            <a:spAutoFit/>
          </a:bodyPr>
          <a:lstStyle/>
          <a:p>
            <a:r>
              <a:rPr kumimoji="1" lang="en-US" altLang="ja-JP" dirty="0" smtClean="0"/>
              <a:t>If there have new line, it will fail</a:t>
            </a:r>
            <a:endParaRPr kumimoji="1" lang="ja-JP" altLang="en-US" dirty="0"/>
          </a:p>
        </p:txBody>
      </p:sp>
      <p:sp>
        <p:nvSpPr>
          <p:cNvPr id="8" name="TextBox 7"/>
          <p:cNvSpPr txBox="1"/>
          <p:nvPr/>
        </p:nvSpPr>
        <p:spPr>
          <a:xfrm>
            <a:off x="448137" y="5057192"/>
            <a:ext cx="2752677" cy="369332"/>
          </a:xfrm>
          <a:prstGeom prst="rect">
            <a:avLst/>
          </a:prstGeom>
          <a:noFill/>
        </p:spPr>
        <p:txBody>
          <a:bodyPr wrap="none" rtlCol="0">
            <a:spAutoFit/>
          </a:bodyPr>
          <a:lstStyle/>
          <a:p>
            <a:r>
              <a:rPr kumimoji="1" lang="en-US" altLang="ja-JP" dirty="0" smtClean="0"/>
              <a:t>This version for new line</a:t>
            </a:r>
            <a:endParaRPr kumimoji="1" lang="ja-JP" alt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546" y="1446550"/>
            <a:ext cx="3439005" cy="2943636"/>
          </a:xfrm>
          <a:prstGeom prst="rect">
            <a:avLst/>
          </a:prstGeom>
        </p:spPr>
      </p:pic>
      <p:sp>
        <p:nvSpPr>
          <p:cNvPr id="10" name="TextBox 9"/>
          <p:cNvSpPr txBox="1"/>
          <p:nvPr/>
        </p:nvSpPr>
        <p:spPr>
          <a:xfrm>
            <a:off x="9815804" y="4687860"/>
            <a:ext cx="1476686" cy="369332"/>
          </a:xfrm>
          <a:prstGeom prst="rect">
            <a:avLst/>
          </a:prstGeom>
          <a:noFill/>
        </p:spPr>
        <p:txBody>
          <a:bodyPr wrap="none" rtlCol="0">
            <a:spAutoFit/>
          </a:bodyPr>
          <a:lstStyle/>
          <a:p>
            <a:r>
              <a:rPr kumimoji="1" lang="en-US" altLang="ja-JP" dirty="0" smtClean="0"/>
              <a:t>Best version</a:t>
            </a:r>
            <a:endParaRPr kumimoji="1" lang="ja-JP" altLang="en-US" dirty="0"/>
          </a:p>
        </p:txBody>
      </p:sp>
    </p:spTree>
    <p:extLst>
      <p:ext uri="{BB962C8B-B14F-4D97-AF65-F5344CB8AC3E}">
        <p14:creationId xmlns:p14="http://schemas.microsoft.com/office/powerpoint/2010/main" val="28877327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Check if it is vowel </a:t>
            </a:r>
            <a:r>
              <a:rPr kumimoji="1" lang="en-US" altLang="ja-JP" sz="4400" dirty="0" err="1" smtClean="0">
                <a:solidFill>
                  <a:schemeClr val="accent1"/>
                </a:solidFill>
              </a:rPr>
              <a:t>aeiou</a:t>
            </a:r>
            <a:endParaRPr kumimoji="1" lang="en-US" altLang="ja-JP" sz="4400" dirty="0" smtClean="0">
              <a:solidFill>
                <a:schemeClr val="accent1"/>
              </a:solidFill>
            </a:endParaRP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89" y="1594006"/>
            <a:ext cx="5477639" cy="3781953"/>
          </a:xfrm>
          <a:prstGeom prst="rect">
            <a:avLst/>
          </a:prstGeom>
        </p:spPr>
      </p:pic>
    </p:spTree>
    <p:extLst>
      <p:ext uri="{BB962C8B-B14F-4D97-AF65-F5344CB8AC3E}">
        <p14:creationId xmlns:p14="http://schemas.microsoft.com/office/powerpoint/2010/main" val="182696813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4758611" y="0"/>
            <a:ext cx="6662057" cy="1446550"/>
          </a:xfrm>
          <a:prstGeom prst="rect">
            <a:avLst/>
          </a:prstGeom>
          <a:noFill/>
        </p:spPr>
        <p:txBody>
          <a:bodyPr wrap="square" rtlCol="0">
            <a:spAutoFit/>
          </a:bodyPr>
          <a:lstStyle/>
          <a:p>
            <a:r>
              <a:rPr kumimoji="1" lang="en-US" altLang="ja-JP" sz="4400" dirty="0" smtClean="0">
                <a:solidFill>
                  <a:schemeClr val="accent1"/>
                </a:solidFill>
              </a:rPr>
              <a:t>case</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758" y="723275"/>
            <a:ext cx="5363323" cy="5382376"/>
          </a:xfrm>
          <a:prstGeom prst="rect">
            <a:avLst/>
          </a:prstGeom>
        </p:spPr>
      </p:pic>
    </p:spTree>
    <p:extLst>
      <p:ext uri="{BB962C8B-B14F-4D97-AF65-F5344CB8AC3E}">
        <p14:creationId xmlns:p14="http://schemas.microsoft.com/office/powerpoint/2010/main" val="20660296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Case to check char position</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89" y="837360"/>
            <a:ext cx="6163535" cy="6020640"/>
          </a:xfrm>
          <a:prstGeom prst="rect">
            <a:avLst/>
          </a:prstGeom>
        </p:spPr>
      </p:pic>
    </p:spTree>
    <p:extLst>
      <p:ext uri="{BB962C8B-B14F-4D97-AF65-F5344CB8AC3E}">
        <p14:creationId xmlns:p14="http://schemas.microsoft.com/office/powerpoint/2010/main" val="1319365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284237" y="0"/>
            <a:ext cx="1623527" cy="1569660"/>
          </a:xfrm>
          <a:prstGeom prst="rect">
            <a:avLst/>
          </a:prstGeom>
          <a:noFill/>
        </p:spPr>
        <p:txBody>
          <a:bodyPr wrap="square" rtlCol="0">
            <a:spAutoFit/>
          </a:bodyPr>
          <a:lstStyle/>
          <a:p>
            <a:r>
              <a:rPr lang="en-US" altLang="ja-JP" sz="4800" b="1" dirty="0" err="1">
                <a:solidFill>
                  <a:schemeClr val="accent1"/>
                </a:solidFill>
              </a:rPr>
              <a:t>pwd</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Print the full filename of the current working directory.</a:t>
            </a:r>
            <a:endParaRPr kumimoji="1" lang="ja-JP" altLang="en-US" b="1"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587" y="3515780"/>
            <a:ext cx="4243875" cy="675163"/>
          </a:xfrm>
          <a:prstGeom prst="rect">
            <a:avLst/>
          </a:prstGeom>
        </p:spPr>
      </p:pic>
      <p:sp>
        <p:nvSpPr>
          <p:cNvPr id="7" name="Rectangle 6"/>
          <p:cNvSpPr/>
          <p:nvPr/>
        </p:nvSpPr>
        <p:spPr>
          <a:xfrm>
            <a:off x="0" y="1454978"/>
            <a:ext cx="3903697" cy="369332"/>
          </a:xfrm>
          <a:prstGeom prst="rect">
            <a:avLst/>
          </a:prstGeom>
        </p:spPr>
        <p:txBody>
          <a:bodyPr wrap="none">
            <a:spAutoFit/>
          </a:bodyPr>
          <a:lstStyle/>
          <a:p>
            <a:r>
              <a:rPr lang="en-US" altLang="ja-JP" b="1" dirty="0" err="1">
                <a:solidFill>
                  <a:srgbClr val="333333"/>
                </a:solidFill>
                <a:latin typeface="Roboto Slab"/>
              </a:rPr>
              <a:t>pwd</a:t>
            </a:r>
            <a:r>
              <a:rPr lang="en-US" altLang="ja-JP" b="1" dirty="0">
                <a:solidFill>
                  <a:srgbClr val="333333"/>
                </a:solidFill>
                <a:latin typeface="Roboto Slab"/>
              </a:rPr>
              <a:t> – Print Working Directory</a:t>
            </a:r>
            <a:endParaRPr lang="en-US" altLang="ja-JP" b="1" i="0" dirty="0">
              <a:solidFill>
                <a:srgbClr val="333333"/>
              </a:solidFill>
              <a:effectLst/>
              <a:latin typeface="Roboto Slab"/>
            </a:endParaRPr>
          </a:p>
        </p:txBody>
      </p:sp>
      <p:sp>
        <p:nvSpPr>
          <p:cNvPr id="8" name="Rectangle 7"/>
          <p:cNvSpPr/>
          <p:nvPr/>
        </p:nvSpPr>
        <p:spPr>
          <a:xfrm>
            <a:off x="0" y="2280484"/>
            <a:ext cx="816249" cy="369332"/>
          </a:xfrm>
          <a:prstGeom prst="rect">
            <a:avLst/>
          </a:prstGeom>
        </p:spPr>
        <p:txBody>
          <a:bodyPr wrap="none">
            <a:spAutoFit/>
          </a:bodyPr>
          <a:lstStyle/>
          <a:p>
            <a:r>
              <a:rPr lang="en-US" altLang="ja-JP" b="1" dirty="0" err="1">
                <a:solidFill>
                  <a:srgbClr val="000000"/>
                </a:solidFill>
                <a:latin typeface="verdana" panose="020B0604030504040204" pitchFamily="34" charset="0"/>
              </a:rPr>
              <a:t>pwd</a:t>
            </a:r>
            <a:r>
              <a:rPr lang="en-US" altLang="ja-JP" dirty="0">
                <a:solidFill>
                  <a:srgbClr val="000000"/>
                </a:solidFill>
                <a:latin typeface="verdana" panose="020B0604030504040204" pitchFamily="34" charset="0"/>
              </a:rPr>
              <a:t> </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sp>
        <p:nvSpPr>
          <p:cNvPr id="3" name="Rectangle 2"/>
          <p:cNvSpPr/>
          <p:nvPr/>
        </p:nvSpPr>
        <p:spPr>
          <a:xfrm>
            <a:off x="0" y="6434932"/>
            <a:ext cx="5630067" cy="369332"/>
          </a:xfrm>
          <a:prstGeom prst="rect">
            <a:avLst/>
          </a:prstGeom>
        </p:spPr>
        <p:txBody>
          <a:bodyPr wrap="none">
            <a:spAutoFit/>
          </a:bodyPr>
          <a:lstStyle/>
          <a:p>
            <a:r>
              <a:rPr lang="ja-JP" altLang="en-US" dirty="0"/>
              <a:t>http://www.computerhope.com/unix/upwd.htm</a:t>
            </a:r>
          </a:p>
        </p:txBody>
      </p:sp>
    </p:spTree>
    <p:extLst>
      <p:ext uri="{BB962C8B-B14F-4D97-AF65-F5344CB8AC3E}">
        <p14:creationId xmlns:p14="http://schemas.microsoft.com/office/powerpoint/2010/main" val="22679200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4665305" y="0"/>
            <a:ext cx="6662057" cy="1446550"/>
          </a:xfrm>
          <a:prstGeom prst="rect">
            <a:avLst/>
          </a:prstGeom>
          <a:noFill/>
        </p:spPr>
        <p:txBody>
          <a:bodyPr wrap="square" rtlCol="0">
            <a:spAutoFit/>
          </a:bodyPr>
          <a:lstStyle/>
          <a:p>
            <a:r>
              <a:rPr kumimoji="1" lang="en-US" altLang="ja-JP" sz="4400" dirty="0" smtClean="0">
                <a:solidFill>
                  <a:schemeClr val="accent1"/>
                </a:solidFill>
              </a:rPr>
              <a:t>while</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223" y="1446550"/>
            <a:ext cx="3743847" cy="3172268"/>
          </a:xfrm>
          <a:prstGeom prst="rect">
            <a:avLst/>
          </a:prstGeom>
        </p:spPr>
      </p:pic>
    </p:spTree>
    <p:extLst>
      <p:ext uri="{BB962C8B-B14F-4D97-AF65-F5344CB8AC3E}">
        <p14:creationId xmlns:p14="http://schemas.microsoft.com/office/powerpoint/2010/main" val="293445466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While </a:t>
            </a:r>
            <a:r>
              <a:rPr kumimoji="1" lang="en-US" altLang="ja-JP" sz="4400" dirty="0" err="1" smtClean="0">
                <a:solidFill>
                  <a:schemeClr val="accent1"/>
                </a:solidFill>
              </a:rPr>
              <a:t>vs</a:t>
            </a:r>
            <a:r>
              <a:rPr kumimoji="1" lang="en-US" altLang="ja-JP" sz="4400" dirty="0" smtClean="0">
                <a:solidFill>
                  <a:schemeClr val="accent1"/>
                </a:solidFill>
              </a:rPr>
              <a:t> until</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032" y="898911"/>
            <a:ext cx="4944165" cy="4686954"/>
          </a:xfrm>
          <a:prstGeom prst="rect">
            <a:avLst/>
          </a:prstGeom>
        </p:spPr>
      </p:pic>
    </p:spTree>
    <p:extLst>
      <p:ext uri="{BB962C8B-B14F-4D97-AF65-F5344CB8AC3E}">
        <p14:creationId xmlns:p14="http://schemas.microsoft.com/office/powerpoint/2010/main" val="24333310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For to check directories in current directory</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019" y="2123658"/>
            <a:ext cx="4182059" cy="2267266"/>
          </a:xfrm>
          <a:prstGeom prst="rect">
            <a:avLst/>
          </a:prstGeom>
        </p:spPr>
      </p:pic>
    </p:spTree>
    <p:extLst>
      <p:ext uri="{BB962C8B-B14F-4D97-AF65-F5344CB8AC3E}">
        <p14:creationId xmlns:p14="http://schemas.microsoft.com/office/powerpoint/2010/main" val="159746253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a:solidFill>
                  <a:schemeClr val="accent1"/>
                </a:solidFill>
              </a:rPr>
              <a:t>For to check </a:t>
            </a:r>
            <a:r>
              <a:rPr kumimoji="1" lang="en-US" altLang="ja-JP" sz="4400" dirty="0" smtClean="0">
                <a:solidFill>
                  <a:schemeClr val="accent1"/>
                </a:solidFill>
              </a:rPr>
              <a:t>files in </a:t>
            </a:r>
            <a:r>
              <a:rPr kumimoji="1" lang="en-US" altLang="ja-JP" sz="4400" dirty="0">
                <a:solidFill>
                  <a:schemeClr val="accent1"/>
                </a:solidFill>
              </a:rPr>
              <a:t>current directory</a:t>
            </a:r>
          </a:p>
          <a:p>
            <a:endParaRPr kumimoji="1" lang="ja-JP" altLang="en-US" sz="44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339" y="2314419"/>
            <a:ext cx="3553321" cy="2229161"/>
          </a:xfrm>
          <a:prstGeom prst="rect">
            <a:avLst/>
          </a:prstGeom>
        </p:spPr>
      </p:pic>
    </p:spTree>
    <p:extLst>
      <p:ext uri="{BB962C8B-B14F-4D97-AF65-F5344CB8AC3E}">
        <p14:creationId xmlns:p14="http://schemas.microsoft.com/office/powerpoint/2010/main" val="7969960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For loop for directories and files</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517" y="713518"/>
            <a:ext cx="5153744" cy="6144482"/>
          </a:xfrm>
          <a:prstGeom prst="rect">
            <a:avLst/>
          </a:prstGeom>
        </p:spPr>
      </p:pic>
    </p:spTree>
    <p:extLst>
      <p:ext uri="{BB962C8B-B14F-4D97-AF65-F5344CB8AC3E}">
        <p14:creationId xmlns:p14="http://schemas.microsoft.com/office/powerpoint/2010/main" val="227179393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Check errors</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865" y="400110"/>
            <a:ext cx="4210638" cy="6239746"/>
          </a:xfrm>
          <a:prstGeom prst="rect">
            <a:avLst/>
          </a:prstGeom>
        </p:spPr>
      </p:pic>
    </p:spTree>
    <p:extLst>
      <p:ext uri="{BB962C8B-B14F-4D97-AF65-F5344CB8AC3E}">
        <p14:creationId xmlns:p14="http://schemas.microsoft.com/office/powerpoint/2010/main" val="30994942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Use </a:t>
            </a:r>
            <a:r>
              <a:rPr kumimoji="1" lang="en-US" altLang="ja-JP" sz="4400" dirty="0" err="1" smtClean="0">
                <a:solidFill>
                  <a:schemeClr val="accent1"/>
                </a:solidFill>
              </a:rPr>
              <a:t>grep</a:t>
            </a:r>
            <a:r>
              <a:rPr kumimoji="1" lang="en-US" altLang="ja-JP" sz="4400" dirty="0" smtClean="0">
                <a:solidFill>
                  <a:schemeClr val="accent1"/>
                </a:solidFill>
              </a:rPr>
              <a:t> in shell to display user info</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49" y="1753214"/>
            <a:ext cx="3581900" cy="3724795"/>
          </a:xfrm>
          <a:prstGeom prst="rect">
            <a:avLst/>
          </a:prstGeom>
        </p:spPr>
      </p:pic>
    </p:spTree>
    <p:extLst>
      <p:ext uri="{BB962C8B-B14F-4D97-AF65-F5344CB8AC3E}">
        <p14:creationId xmlns:p14="http://schemas.microsoft.com/office/powerpoint/2010/main" val="113689146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Use while to read each line from file</a:t>
            </a:r>
          </a:p>
          <a:p>
            <a:endParaRPr kumimoji="1" lang="ja-JP" altLang="en-US" sz="44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89" y="1560651"/>
            <a:ext cx="6009524" cy="4819048"/>
          </a:xfrm>
          <a:prstGeom prst="rect">
            <a:avLst/>
          </a:prstGeom>
        </p:spPr>
      </p:pic>
    </p:spTree>
    <p:extLst>
      <p:ext uri="{BB962C8B-B14F-4D97-AF65-F5344CB8AC3E}">
        <p14:creationId xmlns:p14="http://schemas.microsoft.com/office/powerpoint/2010/main" val="119211278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5001207" y="-9026"/>
            <a:ext cx="6662057" cy="1446550"/>
          </a:xfrm>
          <a:prstGeom prst="rect">
            <a:avLst/>
          </a:prstGeom>
          <a:noFill/>
        </p:spPr>
        <p:txBody>
          <a:bodyPr wrap="square" rtlCol="0">
            <a:spAutoFit/>
          </a:bodyPr>
          <a:lstStyle/>
          <a:p>
            <a:r>
              <a:rPr kumimoji="1" lang="en-US" altLang="ja-JP" sz="4400" dirty="0" smtClean="0">
                <a:solidFill>
                  <a:schemeClr val="accent1"/>
                </a:solidFill>
              </a:rPr>
              <a:t>sleep</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49" y="1446550"/>
            <a:ext cx="3791479" cy="2495898"/>
          </a:xfrm>
          <a:prstGeom prst="rect">
            <a:avLst/>
          </a:prstGeom>
        </p:spPr>
      </p:pic>
    </p:spTree>
    <p:extLst>
      <p:ext uri="{BB962C8B-B14F-4D97-AF65-F5344CB8AC3E}">
        <p14:creationId xmlns:p14="http://schemas.microsoft.com/office/powerpoint/2010/main" val="17977393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Count word and </a:t>
            </a:r>
            <a:r>
              <a:rPr kumimoji="1" lang="en-US" altLang="ja-JP" sz="4400" smtClean="0">
                <a:solidFill>
                  <a:schemeClr val="accent1"/>
                </a:solidFill>
              </a:rPr>
              <a:t>line without </a:t>
            </a:r>
            <a:r>
              <a:rPr kumimoji="1" lang="en-US" altLang="ja-JP" sz="4400" dirty="0" smtClean="0">
                <a:solidFill>
                  <a:schemeClr val="accent1"/>
                </a:solidFill>
              </a:rPr>
              <a:t>using </a:t>
            </a:r>
            <a:r>
              <a:rPr kumimoji="1" lang="en-US" altLang="ja-JP" sz="4400" dirty="0" err="1" smtClean="0">
                <a:solidFill>
                  <a:schemeClr val="accent1"/>
                </a:solidFill>
              </a:rPr>
              <a:t>wc</a:t>
            </a:r>
            <a:endParaRPr kumimoji="1" lang="en-US" altLang="ja-JP" sz="4400" dirty="0" smtClean="0">
              <a:solidFill>
                <a:schemeClr val="accent1"/>
              </a:solidFill>
            </a:endParaRPr>
          </a:p>
          <a:p>
            <a:endParaRPr kumimoji="1" lang="ja-JP" altLang="en-US" sz="44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49" y="1351782"/>
            <a:ext cx="4582164" cy="5506218"/>
          </a:xfrm>
          <a:prstGeom prst="rect">
            <a:avLst/>
          </a:prstGeom>
        </p:spPr>
      </p:pic>
    </p:spTree>
    <p:extLst>
      <p:ext uri="{BB962C8B-B14F-4D97-AF65-F5344CB8AC3E}">
        <p14:creationId xmlns:p14="http://schemas.microsoft.com/office/powerpoint/2010/main" val="30826283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736772" y="75200"/>
            <a:ext cx="718457" cy="830997"/>
          </a:xfrm>
          <a:prstGeom prst="rect">
            <a:avLst/>
          </a:prstGeom>
          <a:noFill/>
        </p:spPr>
        <p:txBody>
          <a:bodyPr wrap="square" rtlCol="0">
            <a:spAutoFit/>
          </a:bodyPr>
          <a:lstStyle/>
          <a:p>
            <a:r>
              <a:rPr kumimoji="1" lang="en-US" altLang="ja-JP" sz="4800" b="1" dirty="0" err="1" smtClean="0">
                <a:solidFill>
                  <a:schemeClr val="accent1"/>
                </a:solidFill>
              </a:rPr>
              <a:t>ls</a:t>
            </a:r>
            <a:endParaRPr kumimoji="1" lang="ja-JP" altLang="en-US" sz="4800" b="1" dirty="0">
              <a:solidFill>
                <a:schemeClr val="accent1"/>
              </a:solidFill>
            </a:endParaRPr>
          </a:p>
        </p:txBody>
      </p:sp>
      <p:sp>
        <p:nvSpPr>
          <p:cNvPr id="5" name="TextBox 4"/>
          <p:cNvSpPr txBox="1"/>
          <p:nvPr/>
        </p:nvSpPr>
        <p:spPr>
          <a:xfrm>
            <a:off x="0" y="2388637"/>
            <a:ext cx="9741159" cy="369332"/>
          </a:xfrm>
          <a:prstGeom prst="rect">
            <a:avLst/>
          </a:prstGeom>
          <a:noFill/>
        </p:spPr>
        <p:txBody>
          <a:bodyPr wrap="square" rtlCol="0">
            <a:spAutoFit/>
          </a:bodyPr>
          <a:lstStyle/>
          <a:p>
            <a:r>
              <a:rPr kumimoji="1" lang="en-US" altLang="ja-JP" b="1" dirty="0" smtClean="0">
                <a:solidFill>
                  <a:schemeClr val="accent1"/>
                </a:solidFill>
              </a:rPr>
              <a:t>Function: List information about the Files (current directory by default).</a:t>
            </a:r>
            <a:endParaRPr kumimoji="1" lang="ja-JP" altLang="en-US" b="1"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629" y="3057010"/>
            <a:ext cx="5182323" cy="304843"/>
          </a:xfrm>
          <a:prstGeom prst="rect">
            <a:avLst/>
          </a:prstGeom>
        </p:spPr>
      </p:pic>
      <p:sp>
        <p:nvSpPr>
          <p:cNvPr id="9" name="TextBox 8"/>
          <p:cNvSpPr txBox="1"/>
          <p:nvPr/>
        </p:nvSpPr>
        <p:spPr>
          <a:xfrm>
            <a:off x="0" y="4174385"/>
            <a:ext cx="9741159" cy="369332"/>
          </a:xfrm>
          <a:prstGeom prst="rect">
            <a:avLst/>
          </a:prstGeom>
          <a:noFill/>
        </p:spPr>
        <p:txBody>
          <a:bodyPr wrap="square" rtlCol="0">
            <a:spAutoFit/>
          </a:bodyPr>
          <a:lstStyle/>
          <a:p>
            <a:r>
              <a:rPr lang="en-US" altLang="ja-JP" b="1" dirty="0" err="1" smtClean="0"/>
              <a:t>ls</a:t>
            </a:r>
            <a:r>
              <a:rPr lang="en-US" altLang="ja-JP" i="1" dirty="0" smtClean="0"/>
              <a:t> </a:t>
            </a:r>
            <a:r>
              <a:rPr lang="en-US" altLang="ja-JP" dirty="0" smtClean="0"/>
              <a:t>[</a:t>
            </a:r>
            <a:r>
              <a:rPr lang="en-US" altLang="ja-JP" i="1" dirty="0"/>
              <a:t>FILE</a:t>
            </a:r>
            <a:r>
              <a:rPr lang="en-US" altLang="ja-JP" dirty="0"/>
              <a:t>]...</a:t>
            </a:r>
            <a:endParaRPr kumimoji="1" lang="ja-JP" altLang="en-US" b="1" dirty="0">
              <a:solidFill>
                <a:schemeClr val="accent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629" y="4760603"/>
            <a:ext cx="5001323" cy="362001"/>
          </a:xfrm>
          <a:prstGeom prst="rect">
            <a:avLst/>
          </a:prstGeom>
        </p:spPr>
      </p:pic>
      <p:sp>
        <p:nvSpPr>
          <p:cNvPr id="3" name="Rectangle 2"/>
          <p:cNvSpPr/>
          <p:nvPr/>
        </p:nvSpPr>
        <p:spPr>
          <a:xfrm>
            <a:off x="0" y="1271262"/>
            <a:ext cx="1125629" cy="369332"/>
          </a:xfrm>
          <a:prstGeom prst="rect">
            <a:avLst/>
          </a:prstGeom>
        </p:spPr>
        <p:txBody>
          <a:bodyPr wrap="none">
            <a:spAutoFit/>
          </a:bodyPr>
          <a:lstStyle/>
          <a:p>
            <a:r>
              <a:rPr lang="en-US" altLang="ja-JP" b="1" dirty="0" err="1">
                <a:solidFill>
                  <a:srgbClr val="333333"/>
                </a:solidFill>
                <a:latin typeface="Roboto Slab"/>
              </a:rPr>
              <a:t>ls</a:t>
            </a:r>
            <a:r>
              <a:rPr lang="en-US" altLang="ja-JP" b="1" dirty="0">
                <a:solidFill>
                  <a:srgbClr val="333333"/>
                </a:solidFill>
                <a:latin typeface="Roboto Slab"/>
              </a:rPr>
              <a:t> – List</a:t>
            </a:r>
            <a:endParaRPr lang="en-US" altLang="ja-JP" b="1" i="0" dirty="0">
              <a:solidFill>
                <a:srgbClr val="333333"/>
              </a:solidFill>
              <a:effectLst/>
              <a:latin typeface="Roboto Slab"/>
            </a:endParaRPr>
          </a:p>
        </p:txBody>
      </p:sp>
      <p:sp>
        <p:nvSpPr>
          <p:cNvPr id="6" name="Rectangle 5"/>
          <p:cNvSpPr/>
          <p:nvPr/>
        </p:nvSpPr>
        <p:spPr>
          <a:xfrm>
            <a:off x="0" y="1653061"/>
            <a:ext cx="6096000" cy="646331"/>
          </a:xfrm>
          <a:prstGeom prst="rect">
            <a:avLst/>
          </a:prstGeom>
        </p:spPr>
        <p:txBody>
          <a:bodyPr>
            <a:spAutoFit/>
          </a:bodyPr>
          <a:lstStyle/>
          <a:p>
            <a:r>
              <a:rPr lang="en-US" altLang="ja-JP" dirty="0">
                <a:solidFill>
                  <a:srgbClr val="000000"/>
                </a:solidFill>
                <a:latin typeface="Calibri" panose="020F0502020204030204" pitchFamily="34" charset="0"/>
              </a:rPr>
              <a:t>SYNOPSIS</a:t>
            </a:r>
          </a:p>
          <a:p>
            <a:r>
              <a:rPr lang="en-US" altLang="ja-JP" b="1" dirty="0" err="1">
                <a:solidFill>
                  <a:srgbClr val="000000"/>
                </a:solidFill>
                <a:latin typeface="verdana" panose="020B0604030504040204" pitchFamily="34" charset="0"/>
              </a:rPr>
              <a:t>ls</a:t>
            </a:r>
            <a:r>
              <a:rPr lang="en-US" altLang="ja-JP" dirty="0">
                <a:solidFill>
                  <a:srgbClr val="000000"/>
                </a:solidFill>
                <a:latin typeface="verdana" panose="020B0604030504040204" pitchFamily="34" charset="0"/>
              </a:rPr>
              <a:t> </a:t>
            </a:r>
            <a:endParaRPr lang="ja-JP" altLang="en-US" dirty="0"/>
          </a:p>
        </p:txBody>
      </p:sp>
      <p:sp>
        <p:nvSpPr>
          <p:cNvPr id="8" name="Rectangle 7"/>
          <p:cNvSpPr/>
          <p:nvPr/>
        </p:nvSpPr>
        <p:spPr>
          <a:xfrm>
            <a:off x="0" y="6488668"/>
            <a:ext cx="5258171" cy="369332"/>
          </a:xfrm>
          <a:prstGeom prst="rect">
            <a:avLst/>
          </a:prstGeom>
        </p:spPr>
        <p:txBody>
          <a:bodyPr wrap="none">
            <a:spAutoFit/>
          </a:bodyPr>
          <a:lstStyle/>
          <a:p>
            <a:r>
              <a:rPr lang="ja-JP" altLang="en-US" dirty="0"/>
              <a:t>http://www.computerhope.com/unix/uls.htm</a:t>
            </a:r>
          </a:p>
        </p:txBody>
      </p:sp>
    </p:spTree>
    <p:extLst>
      <p:ext uri="{BB962C8B-B14F-4D97-AF65-F5344CB8AC3E}">
        <p14:creationId xmlns:p14="http://schemas.microsoft.com/office/powerpoint/2010/main" val="301606821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Use while to show pattern</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967" y="1696840"/>
            <a:ext cx="4220164" cy="3762900"/>
          </a:xfrm>
          <a:prstGeom prst="rect">
            <a:avLst/>
          </a:prstGeom>
        </p:spPr>
      </p:pic>
    </p:spTree>
    <p:extLst>
      <p:ext uri="{BB962C8B-B14F-4D97-AF65-F5344CB8AC3E}">
        <p14:creationId xmlns:p14="http://schemas.microsoft.com/office/powerpoint/2010/main" val="323060702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769441"/>
          </a:xfrm>
          <a:prstGeom prst="rect">
            <a:avLst/>
          </a:prstGeom>
          <a:noFill/>
        </p:spPr>
        <p:txBody>
          <a:bodyPr wrap="square" rtlCol="0">
            <a:spAutoFit/>
          </a:bodyPr>
          <a:lstStyle/>
          <a:p>
            <a:r>
              <a:rPr kumimoji="1" lang="en-US" altLang="ja-JP" sz="4400" dirty="0" smtClean="0">
                <a:solidFill>
                  <a:schemeClr val="accent1"/>
                </a:solidFill>
              </a:rPr>
              <a:t>break</a:t>
            </a:r>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49" y="1274809"/>
            <a:ext cx="4163006" cy="3972479"/>
          </a:xfrm>
          <a:prstGeom prst="rect">
            <a:avLst/>
          </a:prstGeom>
        </p:spPr>
      </p:pic>
    </p:spTree>
    <p:extLst>
      <p:ext uri="{BB962C8B-B14F-4D97-AF65-F5344CB8AC3E}">
        <p14:creationId xmlns:p14="http://schemas.microsoft.com/office/powerpoint/2010/main" val="81980781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&amp;&amp;</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185" y="1635635"/>
            <a:ext cx="6735115" cy="3362794"/>
          </a:xfrm>
          <a:prstGeom prst="rect">
            <a:avLst/>
          </a:prstGeom>
        </p:spPr>
      </p:pic>
    </p:spTree>
    <p:extLst>
      <p:ext uri="{BB962C8B-B14F-4D97-AF65-F5344CB8AC3E}">
        <p14:creationId xmlns:p14="http://schemas.microsoft.com/office/powerpoint/2010/main" val="191423230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Loop with continue</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210" y="1278072"/>
            <a:ext cx="5153744" cy="4563112"/>
          </a:xfrm>
          <a:prstGeom prst="rect">
            <a:avLst/>
          </a:prstGeom>
        </p:spPr>
      </p:pic>
    </p:spTree>
    <p:extLst>
      <p:ext uri="{BB962C8B-B14F-4D97-AF65-F5344CB8AC3E}">
        <p14:creationId xmlns:p14="http://schemas.microsoft.com/office/powerpoint/2010/main" val="313658684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Check existing user with shell script</a:t>
            </a:r>
            <a:endParaRPr kumimoji="1" lang="en-US" altLang="ja-JP" sz="4400" dirty="0" smtClean="0">
              <a:solidFill>
                <a:schemeClr val="accent1"/>
              </a:solidFill>
            </a:endParaRPr>
          </a:p>
          <a:p>
            <a:endParaRPr kumimoji="1" lang="ja-JP" altLang="en-US" sz="44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852" y="1730248"/>
            <a:ext cx="7125694" cy="4143953"/>
          </a:xfrm>
          <a:prstGeom prst="rect">
            <a:avLst/>
          </a:prstGeom>
        </p:spPr>
      </p:pic>
    </p:spTree>
    <p:extLst>
      <p:ext uri="{BB962C8B-B14F-4D97-AF65-F5344CB8AC3E}">
        <p14:creationId xmlns:p14="http://schemas.microsoft.com/office/powerpoint/2010/main" val="195469143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3477875"/>
          </a:xfrm>
          <a:prstGeom prst="rect">
            <a:avLst/>
          </a:prstGeom>
          <a:noFill/>
        </p:spPr>
        <p:txBody>
          <a:bodyPr wrap="square" rtlCol="0">
            <a:spAutoFit/>
          </a:bodyPr>
          <a:lstStyle/>
          <a:p>
            <a:r>
              <a:rPr kumimoji="1" lang="en-US" altLang="ja-JP" sz="4400" dirty="0" smtClean="0">
                <a:solidFill>
                  <a:schemeClr val="accent1"/>
                </a:solidFill>
              </a:rPr>
              <a:t>Display help on command with shell script</a:t>
            </a:r>
          </a:p>
          <a:p>
            <a:endParaRPr kumimoji="1" lang="en-US" altLang="ja-JP" sz="4400" dirty="0" smtClean="0">
              <a:solidFill>
                <a:schemeClr val="accent1"/>
              </a:solidFill>
            </a:endParaRP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4852" y="1738937"/>
            <a:ext cx="5715798" cy="4639322"/>
          </a:xfrm>
          <a:prstGeom prst="rect">
            <a:avLst/>
          </a:prstGeom>
        </p:spPr>
      </p:pic>
    </p:spTree>
    <p:extLst>
      <p:ext uri="{BB962C8B-B14F-4D97-AF65-F5344CB8AC3E}">
        <p14:creationId xmlns:p14="http://schemas.microsoft.com/office/powerpoint/2010/main" val="191533138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4646644" y="0"/>
            <a:ext cx="6662057" cy="2123658"/>
          </a:xfrm>
          <a:prstGeom prst="rect">
            <a:avLst/>
          </a:prstGeom>
          <a:noFill/>
        </p:spPr>
        <p:txBody>
          <a:bodyPr wrap="square" rtlCol="0">
            <a:spAutoFit/>
          </a:bodyPr>
          <a:lstStyle/>
          <a:p>
            <a:r>
              <a:rPr kumimoji="1" lang="en-US" altLang="ja-JP" sz="4400" dirty="0" smtClean="0">
                <a:solidFill>
                  <a:schemeClr val="accent1"/>
                </a:solidFill>
              </a:rPr>
              <a:t>function</a:t>
            </a:r>
          </a:p>
          <a:p>
            <a:endParaRPr kumimoji="1" lang="en-US" altLang="ja-JP" sz="4400" dirty="0" smtClean="0">
              <a:solidFill>
                <a:schemeClr val="accent1"/>
              </a:solidFill>
            </a:endParaRPr>
          </a:p>
          <a:p>
            <a:endParaRPr kumimoji="1" lang="ja-JP" altLang="en-US" sz="44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3719" y="1061829"/>
            <a:ext cx="4143953" cy="4182059"/>
          </a:xfrm>
          <a:prstGeom prst="rect">
            <a:avLst/>
          </a:prstGeom>
        </p:spPr>
      </p:pic>
    </p:spTree>
    <p:extLst>
      <p:ext uri="{BB962C8B-B14F-4D97-AF65-F5344CB8AC3E}">
        <p14:creationId xmlns:p14="http://schemas.microsoft.com/office/powerpoint/2010/main" val="125515784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3489649" y="0"/>
            <a:ext cx="6662057" cy="2123658"/>
          </a:xfrm>
          <a:prstGeom prst="rect">
            <a:avLst/>
          </a:prstGeom>
          <a:noFill/>
        </p:spPr>
        <p:txBody>
          <a:bodyPr wrap="square" rtlCol="0">
            <a:spAutoFit/>
          </a:bodyPr>
          <a:lstStyle/>
          <a:p>
            <a:r>
              <a:rPr kumimoji="1" lang="en-US" altLang="ja-JP" sz="4400" dirty="0" smtClean="0">
                <a:solidFill>
                  <a:schemeClr val="accent1"/>
                </a:solidFill>
              </a:rPr>
              <a:t>Script nesting</a:t>
            </a:r>
          </a:p>
          <a:p>
            <a:endParaRPr kumimoji="1" lang="en-US" altLang="ja-JP" sz="4400" dirty="0" smtClean="0">
              <a:solidFill>
                <a:schemeClr val="accent1"/>
              </a:solidFill>
            </a:endParaRP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476" y="877078"/>
            <a:ext cx="5973643" cy="5019869"/>
          </a:xfrm>
          <a:prstGeom prst="rect">
            <a:avLst/>
          </a:prstGeom>
        </p:spPr>
      </p:pic>
    </p:spTree>
    <p:extLst>
      <p:ext uri="{BB962C8B-B14F-4D97-AF65-F5344CB8AC3E}">
        <p14:creationId xmlns:p14="http://schemas.microsoft.com/office/powerpoint/2010/main" val="238581578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89649" y="2351314"/>
            <a:ext cx="7819054" cy="2985433"/>
          </a:xfrm>
          <a:prstGeom prst="rect">
            <a:avLst/>
          </a:prstGeom>
          <a:noFill/>
        </p:spPr>
        <p:txBody>
          <a:bodyPr wrap="square" rtlCol="0">
            <a:spAutoFit/>
          </a:bodyPr>
          <a:lstStyle/>
          <a:p>
            <a:r>
              <a:rPr kumimoji="1" lang="en-US" altLang="ja-JP" sz="7200" dirty="0" smtClean="0"/>
              <a:t>User Account Management</a:t>
            </a:r>
          </a:p>
          <a:p>
            <a:endParaRPr kumimoji="1" lang="ja-JP" altLang="en-US" sz="4400" dirty="0"/>
          </a:p>
        </p:txBody>
      </p:sp>
    </p:spTree>
    <p:extLst>
      <p:ext uri="{BB962C8B-B14F-4D97-AF65-F5344CB8AC3E}">
        <p14:creationId xmlns:p14="http://schemas.microsoft.com/office/powerpoint/2010/main" val="108215044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3750906" cy="646331"/>
          </a:xfrm>
          <a:prstGeom prst="rect">
            <a:avLst/>
          </a:prstGeom>
          <a:noFill/>
        </p:spPr>
        <p:txBody>
          <a:bodyPr wrap="square" rtlCol="0">
            <a:spAutoFit/>
          </a:bodyPr>
          <a:lstStyle/>
          <a:p>
            <a:r>
              <a:rPr kumimoji="1" lang="en-US" altLang="ja-JP" dirty="0" smtClean="0">
                <a:solidFill>
                  <a:schemeClr val="accent1"/>
                </a:solidFill>
              </a:rPr>
              <a:t>User Account Management</a:t>
            </a:r>
            <a:endParaRPr kumimoji="1" lang="en-US" altLang="ja-JP" dirty="0" smtClean="0">
              <a:solidFill>
                <a:schemeClr val="accent1"/>
              </a:solidFill>
            </a:endParaRPr>
          </a:p>
          <a:p>
            <a:endParaRPr kumimoji="1" lang="ja-JP" altLang="en-US" dirty="0">
              <a:solidFill>
                <a:schemeClr val="accent1"/>
              </a:solidFill>
            </a:endParaRPr>
          </a:p>
        </p:txBody>
      </p:sp>
      <p:sp>
        <p:nvSpPr>
          <p:cNvPr id="2" name="TextBox 1"/>
          <p:cNvSpPr txBox="1"/>
          <p:nvPr/>
        </p:nvSpPr>
        <p:spPr>
          <a:xfrm>
            <a:off x="3452327" y="323166"/>
            <a:ext cx="3849131" cy="646331"/>
          </a:xfrm>
          <a:prstGeom prst="rect">
            <a:avLst/>
          </a:prstGeom>
          <a:noFill/>
        </p:spPr>
        <p:txBody>
          <a:bodyPr wrap="none" rtlCol="0">
            <a:spAutoFit/>
          </a:bodyPr>
          <a:lstStyle/>
          <a:p>
            <a:r>
              <a:rPr kumimoji="1" lang="en-US" altLang="ja-JP" sz="3600" dirty="0" smtClean="0">
                <a:solidFill>
                  <a:schemeClr val="accent1"/>
                </a:solidFill>
              </a:rPr>
              <a:t>Command </a:t>
            </a:r>
            <a:r>
              <a:rPr kumimoji="1" lang="en-US" altLang="ja-JP" sz="3600" dirty="0" err="1" smtClean="0">
                <a:solidFill>
                  <a:schemeClr val="accent1"/>
                </a:solidFill>
              </a:rPr>
              <a:t>sudo</a:t>
            </a:r>
            <a:endParaRPr kumimoji="1" lang="ja-JP" altLang="en-US" sz="3600" dirty="0">
              <a:solidFill>
                <a:schemeClr val="accent1"/>
              </a:solidFill>
            </a:endParaRPr>
          </a:p>
        </p:txBody>
      </p:sp>
      <p:sp>
        <p:nvSpPr>
          <p:cNvPr id="4" name="Rectangle 3"/>
          <p:cNvSpPr/>
          <p:nvPr/>
        </p:nvSpPr>
        <p:spPr>
          <a:xfrm>
            <a:off x="0" y="1493099"/>
            <a:ext cx="6096000" cy="923330"/>
          </a:xfrm>
          <a:prstGeom prst="rect">
            <a:avLst/>
          </a:prstGeom>
        </p:spPr>
        <p:txBody>
          <a:bodyPr>
            <a:spAutoFit/>
          </a:bodyPr>
          <a:lstStyle/>
          <a:p>
            <a:r>
              <a:rPr lang="en-US" altLang="ja-JP" b="1" dirty="0" err="1">
                <a:solidFill>
                  <a:srgbClr val="000000"/>
                </a:solidFill>
                <a:latin typeface="verdana" panose="020B0604030504040204" pitchFamily="34" charset="0"/>
              </a:rPr>
              <a:t>sudo</a:t>
            </a:r>
            <a:r>
              <a:rPr lang="en-US" altLang="ja-JP" dirty="0">
                <a:solidFill>
                  <a:srgbClr val="000000"/>
                </a:solidFill>
                <a:latin typeface="verdana" panose="020B0604030504040204" pitchFamily="34" charset="0"/>
              </a:rPr>
              <a:t> allows a permitted user to execute a </a:t>
            </a:r>
            <a:r>
              <a:rPr lang="en-US" altLang="ja-JP" i="1" dirty="0">
                <a:solidFill>
                  <a:srgbClr val="000000"/>
                </a:solidFill>
                <a:latin typeface="verdana" panose="020B0604030504040204" pitchFamily="34" charset="0"/>
              </a:rPr>
              <a:t>command</a:t>
            </a:r>
            <a:r>
              <a:rPr lang="en-US" altLang="ja-JP" dirty="0">
                <a:solidFill>
                  <a:srgbClr val="000000"/>
                </a:solidFill>
                <a:latin typeface="verdana" panose="020B0604030504040204" pitchFamily="34" charset="0"/>
              </a:rPr>
              <a:t> as the </a:t>
            </a:r>
            <a:r>
              <a:rPr lang="en-US" altLang="ja-JP" dirty="0" err="1">
                <a:solidFill>
                  <a:srgbClr val="000000"/>
                </a:solidFill>
                <a:latin typeface="verdana" panose="020B0604030504040204" pitchFamily="34" charset="0"/>
              </a:rPr>
              <a:t>superuser</a:t>
            </a:r>
            <a:r>
              <a:rPr lang="en-US" altLang="ja-JP" dirty="0">
                <a:solidFill>
                  <a:srgbClr val="000000"/>
                </a:solidFill>
                <a:latin typeface="verdana" panose="020B0604030504040204" pitchFamily="34" charset="0"/>
              </a:rPr>
              <a:t> or another user, as specified in the </a:t>
            </a:r>
            <a:r>
              <a:rPr lang="en-US" altLang="ja-JP" i="1" dirty="0" err="1">
                <a:solidFill>
                  <a:srgbClr val="000000"/>
                </a:solidFill>
                <a:latin typeface="verdana" panose="020B0604030504040204" pitchFamily="34" charset="0"/>
              </a:rPr>
              <a:t>sudoers</a:t>
            </a:r>
            <a:r>
              <a:rPr lang="en-US" altLang="ja-JP" dirty="0">
                <a:solidFill>
                  <a:srgbClr val="000000"/>
                </a:solidFill>
                <a:latin typeface="verdana" panose="020B0604030504040204" pitchFamily="34" charset="0"/>
              </a:rPr>
              <a:t> file.</a:t>
            </a:r>
            <a:endParaRPr lang="ja-JP"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5838" y="1587638"/>
            <a:ext cx="4020111" cy="828791"/>
          </a:xfrm>
          <a:prstGeom prst="rect">
            <a:avLst/>
          </a:prstGeom>
        </p:spPr>
      </p:pic>
      <p:sp>
        <p:nvSpPr>
          <p:cNvPr id="6" name="Rectangle 5"/>
          <p:cNvSpPr/>
          <p:nvPr/>
        </p:nvSpPr>
        <p:spPr>
          <a:xfrm>
            <a:off x="-26912" y="6488668"/>
            <a:ext cx="5521063" cy="369332"/>
          </a:xfrm>
          <a:prstGeom prst="rect">
            <a:avLst/>
          </a:prstGeom>
        </p:spPr>
        <p:txBody>
          <a:bodyPr wrap="none">
            <a:spAutoFit/>
          </a:bodyPr>
          <a:lstStyle/>
          <a:p>
            <a:r>
              <a:rPr lang="ja-JP" altLang="en-US" dirty="0"/>
              <a:t>http://www.computerhope.com/unix/sudo.htm</a:t>
            </a:r>
          </a:p>
        </p:txBody>
      </p:sp>
    </p:spTree>
    <p:extLst>
      <p:ext uri="{BB962C8B-B14F-4D97-AF65-F5344CB8AC3E}">
        <p14:creationId xmlns:p14="http://schemas.microsoft.com/office/powerpoint/2010/main" val="1804492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229678" y="251204"/>
            <a:ext cx="5988967" cy="830997"/>
          </a:xfrm>
          <a:prstGeom prst="rect">
            <a:avLst/>
          </a:prstGeom>
          <a:noFill/>
        </p:spPr>
        <p:txBody>
          <a:bodyPr wrap="square" rtlCol="0">
            <a:spAutoFit/>
          </a:bodyPr>
          <a:lstStyle/>
          <a:p>
            <a:r>
              <a:rPr lang="en-US" altLang="ja-JP" sz="4800" b="1" dirty="0" err="1" smtClean="0">
                <a:solidFill>
                  <a:schemeClr val="accent1"/>
                </a:solidFill>
              </a:rPr>
              <a:t>ls</a:t>
            </a:r>
            <a:r>
              <a:rPr lang="en-US" altLang="ja-JP" sz="4800" dirty="0">
                <a:solidFill>
                  <a:schemeClr val="accent1"/>
                </a:solidFill>
              </a:rPr>
              <a:t> [</a:t>
            </a:r>
            <a:r>
              <a:rPr lang="en-US" altLang="ja-JP" sz="4800" i="1" dirty="0">
                <a:solidFill>
                  <a:schemeClr val="accent1"/>
                </a:solidFill>
              </a:rPr>
              <a:t>OPTION</a:t>
            </a:r>
            <a:r>
              <a:rPr lang="en-US" altLang="ja-JP" sz="4800" dirty="0" smtClean="0">
                <a:solidFill>
                  <a:schemeClr val="accent1"/>
                </a:solidFill>
              </a:rPr>
              <a:t>]...[</a:t>
            </a:r>
            <a:r>
              <a:rPr lang="en-US" altLang="ja-JP" sz="4800" i="1" dirty="0">
                <a:solidFill>
                  <a:schemeClr val="accent1"/>
                </a:solidFill>
              </a:rPr>
              <a:t>FILE</a:t>
            </a:r>
            <a:r>
              <a:rPr lang="en-US" altLang="ja-JP" sz="4800" dirty="0">
                <a:solidFill>
                  <a:schemeClr val="accent1"/>
                </a:solidFill>
              </a:rPr>
              <a:t>]...</a:t>
            </a:r>
            <a:endParaRPr kumimoji="1" lang="ja-JP" altLang="en-US" sz="4800" b="1" dirty="0">
              <a:solidFill>
                <a:schemeClr val="accent1"/>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15" y="2357863"/>
            <a:ext cx="4115374" cy="1190791"/>
          </a:xfrm>
          <a:prstGeom prst="rect">
            <a:avLst/>
          </a:prstGeom>
        </p:spPr>
      </p:pic>
      <p:sp>
        <p:nvSpPr>
          <p:cNvPr id="13" name="TextBox 12"/>
          <p:cNvSpPr txBox="1"/>
          <p:nvPr/>
        </p:nvSpPr>
        <p:spPr>
          <a:xfrm>
            <a:off x="141014" y="1988531"/>
            <a:ext cx="2938087" cy="369332"/>
          </a:xfrm>
          <a:prstGeom prst="rect">
            <a:avLst/>
          </a:prstGeom>
          <a:noFill/>
        </p:spPr>
        <p:txBody>
          <a:bodyPr wrap="square" rtlCol="0">
            <a:spAutoFit/>
          </a:bodyPr>
          <a:lstStyle/>
          <a:p>
            <a:r>
              <a:rPr kumimoji="1" lang="en-US" altLang="ja-JP" b="1" dirty="0" smtClean="0">
                <a:solidFill>
                  <a:schemeClr val="accent1"/>
                </a:solidFill>
              </a:rPr>
              <a:t>-l: use long list format</a:t>
            </a:r>
            <a:endParaRPr kumimoji="1" lang="ja-JP" altLang="en-US" b="1" dirty="0">
              <a:solidFill>
                <a:schemeClr val="accent1"/>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78" y="4411537"/>
            <a:ext cx="8221222" cy="342948"/>
          </a:xfrm>
          <a:prstGeom prst="rect">
            <a:avLst/>
          </a:prstGeom>
        </p:spPr>
      </p:pic>
      <p:sp>
        <p:nvSpPr>
          <p:cNvPr id="15" name="TextBox 14"/>
          <p:cNvSpPr txBox="1"/>
          <p:nvPr/>
        </p:nvSpPr>
        <p:spPr>
          <a:xfrm>
            <a:off x="141013" y="4050477"/>
            <a:ext cx="8225987" cy="369332"/>
          </a:xfrm>
          <a:prstGeom prst="rect">
            <a:avLst/>
          </a:prstGeom>
          <a:noFill/>
        </p:spPr>
        <p:txBody>
          <a:bodyPr wrap="square" rtlCol="0">
            <a:spAutoFit/>
          </a:bodyPr>
          <a:lstStyle/>
          <a:p>
            <a:r>
              <a:rPr kumimoji="1" lang="en-US" altLang="ja-JP" b="1" dirty="0" smtClean="0">
                <a:solidFill>
                  <a:schemeClr val="accent1"/>
                </a:solidFill>
              </a:rPr>
              <a:t>-a: do not ignore entries starting with . (show hidden files) </a:t>
            </a:r>
            <a:endParaRPr kumimoji="1" lang="ja-JP" altLang="en-US" b="1" dirty="0">
              <a:solidFill>
                <a:schemeClr val="accent1"/>
              </a:solidFill>
            </a:endParaRPr>
          </a:p>
        </p:txBody>
      </p:sp>
      <p:sp>
        <p:nvSpPr>
          <p:cNvPr id="16" name="TextBox 15"/>
          <p:cNvSpPr txBox="1"/>
          <p:nvPr/>
        </p:nvSpPr>
        <p:spPr>
          <a:xfrm>
            <a:off x="5238637" y="1988531"/>
            <a:ext cx="4185281" cy="369332"/>
          </a:xfrm>
          <a:prstGeom prst="rect">
            <a:avLst/>
          </a:prstGeom>
          <a:noFill/>
        </p:spPr>
        <p:txBody>
          <a:bodyPr wrap="square" rtlCol="0">
            <a:spAutoFit/>
          </a:bodyPr>
          <a:lstStyle/>
          <a:p>
            <a:r>
              <a:rPr kumimoji="1" lang="en-US" altLang="ja-JP" b="1" dirty="0" smtClean="0">
                <a:solidFill>
                  <a:schemeClr val="accent1"/>
                </a:solidFill>
              </a:rPr>
              <a:t>-h: print size</a:t>
            </a:r>
            <a:endParaRPr kumimoji="1" lang="ja-JP" altLang="en-US" b="1" dirty="0">
              <a:solidFill>
                <a:schemeClr val="accent1"/>
              </a:solidFill>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6976" y="2357863"/>
            <a:ext cx="4839375" cy="1133633"/>
          </a:xfrm>
          <a:prstGeom prst="rect">
            <a:avLst/>
          </a:prstGeom>
        </p:spPr>
      </p:pic>
      <p:sp>
        <p:nvSpPr>
          <p:cNvPr id="18" name="TextBox 17"/>
          <p:cNvSpPr txBox="1"/>
          <p:nvPr/>
        </p:nvSpPr>
        <p:spPr>
          <a:xfrm>
            <a:off x="68873" y="4913505"/>
            <a:ext cx="4983653" cy="369332"/>
          </a:xfrm>
          <a:prstGeom prst="rect">
            <a:avLst/>
          </a:prstGeom>
          <a:noFill/>
        </p:spPr>
        <p:txBody>
          <a:bodyPr wrap="square" rtlCol="0">
            <a:spAutoFit/>
          </a:bodyPr>
          <a:lstStyle/>
          <a:p>
            <a:r>
              <a:rPr kumimoji="1" lang="en-US" altLang="ja-JP" b="1" dirty="0" smtClean="0">
                <a:solidFill>
                  <a:schemeClr val="accent1"/>
                </a:solidFill>
              </a:rPr>
              <a:t>Combine Options</a:t>
            </a:r>
            <a:endParaRPr kumimoji="1" lang="ja-JP" altLang="en-US" b="1" dirty="0">
              <a:solidFill>
                <a:schemeClr val="accent1"/>
              </a:solidFill>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198" y="5318936"/>
            <a:ext cx="4839375" cy="1133633"/>
          </a:xfrm>
          <a:prstGeom prst="rect">
            <a:avLst/>
          </a:prstGeom>
        </p:spPr>
      </p:pic>
      <p:sp>
        <p:nvSpPr>
          <p:cNvPr id="20" name="TextBox 19"/>
          <p:cNvSpPr txBox="1"/>
          <p:nvPr/>
        </p:nvSpPr>
        <p:spPr>
          <a:xfrm>
            <a:off x="9218645" y="6498323"/>
            <a:ext cx="2973355" cy="369332"/>
          </a:xfrm>
          <a:prstGeom prst="rect">
            <a:avLst/>
          </a:prstGeom>
          <a:noFill/>
        </p:spPr>
        <p:txBody>
          <a:bodyPr wrap="square" rtlCol="0">
            <a:spAutoFit/>
          </a:bodyPr>
          <a:lstStyle/>
          <a:p>
            <a:r>
              <a:rPr kumimoji="1" lang="en-US" altLang="ja-JP" dirty="0" smtClean="0">
                <a:solidFill>
                  <a:schemeClr val="accent1"/>
                </a:solidFill>
              </a:rPr>
              <a:t>Type man </a:t>
            </a:r>
            <a:r>
              <a:rPr kumimoji="1" lang="en-US" altLang="ja-JP" dirty="0" err="1" smtClean="0">
                <a:solidFill>
                  <a:schemeClr val="accent1"/>
                </a:solidFill>
              </a:rPr>
              <a:t>ls</a:t>
            </a:r>
            <a:r>
              <a:rPr kumimoji="1" lang="en-US" altLang="ja-JP" dirty="0" smtClean="0">
                <a:solidFill>
                  <a:schemeClr val="accent1"/>
                </a:solidFill>
              </a:rPr>
              <a:t> for more info</a:t>
            </a:r>
            <a:endParaRPr kumimoji="1" lang="ja-JP" altLang="en-US" dirty="0">
              <a:solidFill>
                <a:schemeClr val="accent1"/>
              </a:solidFill>
            </a:endParaRPr>
          </a:p>
        </p:txBody>
      </p:sp>
      <p:sp>
        <p:nvSpPr>
          <p:cNvPr id="3" name="Rectangle 2"/>
          <p:cNvSpPr/>
          <p:nvPr/>
        </p:nvSpPr>
        <p:spPr>
          <a:xfrm>
            <a:off x="0" y="6488668"/>
            <a:ext cx="5258171" cy="369332"/>
          </a:xfrm>
          <a:prstGeom prst="rect">
            <a:avLst/>
          </a:prstGeom>
        </p:spPr>
        <p:txBody>
          <a:bodyPr wrap="none">
            <a:spAutoFit/>
          </a:bodyPr>
          <a:lstStyle/>
          <a:p>
            <a:r>
              <a:rPr lang="ja-JP" altLang="en-US" dirty="0"/>
              <a:t>http://www.computerhope.com/unix/uls.htm</a:t>
            </a:r>
          </a:p>
        </p:txBody>
      </p:sp>
    </p:spTree>
    <p:extLst>
      <p:ext uri="{BB962C8B-B14F-4D97-AF65-F5344CB8AC3E}">
        <p14:creationId xmlns:p14="http://schemas.microsoft.com/office/powerpoint/2010/main" val="392994247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3750906" cy="646331"/>
          </a:xfrm>
          <a:prstGeom prst="rect">
            <a:avLst/>
          </a:prstGeom>
          <a:noFill/>
        </p:spPr>
        <p:txBody>
          <a:bodyPr wrap="square" rtlCol="0">
            <a:spAutoFit/>
          </a:bodyPr>
          <a:lstStyle/>
          <a:p>
            <a:r>
              <a:rPr kumimoji="1" lang="en-US" altLang="ja-JP" dirty="0" smtClean="0">
                <a:solidFill>
                  <a:schemeClr val="accent1"/>
                </a:solidFill>
              </a:rPr>
              <a:t>User Account Management</a:t>
            </a:r>
            <a:endParaRPr kumimoji="1" lang="en-US" altLang="ja-JP" dirty="0" smtClean="0">
              <a:solidFill>
                <a:schemeClr val="accent1"/>
              </a:solidFill>
            </a:endParaRPr>
          </a:p>
          <a:p>
            <a:endParaRPr kumimoji="1" lang="ja-JP" altLang="en-US" dirty="0">
              <a:solidFill>
                <a:schemeClr val="accent1"/>
              </a:solidFill>
            </a:endParaRPr>
          </a:p>
        </p:txBody>
      </p:sp>
      <p:sp>
        <p:nvSpPr>
          <p:cNvPr id="2" name="TextBox 1"/>
          <p:cNvSpPr txBox="1"/>
          <p:nvPr/>
        </p:nvSpPr>
        <p:spPr>
          <a:xfrm>
            <a:off x="1530221" y="323166"/>
            <a:ext cx="8117928" cy="646331"/>
          </a:xfrm>
          <a:prstGeom prst="rect">
            <a:avLst/>
          </a:prstGeom>
          <a:noFill/>
        </p:spPr>
        <p:txBody>
          <a:bodyPr wrap="none" rtlCol="0">
            <a:spAutoFit/>
          </a:bodyPr>
          <a:lstStyle/>
          <a:p>
            <a:r>
              <a:rPr kumimoji="1" lang="en-US" altLang="ja-JP" sz="3600" dirty="0" smtClean="0">
                <a:solidFill>
                  <a:schemeClr val="accent1"/>
                </a:solidFill>
              </a:rPr>
              <a:t>Command </a:t>
            </a:r>
            <a:r>
              <a:rPr kumimoji="1" lang="en-US" altLang="ja-JP" sz="3600" dirty="0" err="1" smtClean="0">
                <a:solidFill>
                  <a:schemeClr val="accent1"/>
                </a:solidFill>
              </a:rPr>
              <a:t>useradd</a:t>
            </a:r>
            <a:r>
              <a:rPr kumimoji="1" lang="en-US" altLang="ja-JP" sz="3600" dirty="0" smtClean="0">
                <a:solidFill>
                  <a:schemeClr val="accent1"/>
                </a:solidFill>
              </a:rPr>
              <a:t> &amp; set password</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9361" y="1118936"/>
            <a:ext cx="6335009" cy="4991797"/>
          </a:xfrm>
          <a:prstGeom prst="rect">
            <a:avLst/>
          </a:prstGeom>
        </p:spPr>
      </p:pic>
      <p:sp>
        <p:nvSpPr>
          <p:cNvPr id="5" name="Rectangle 4"/>
          <p:cNvSpPr/>
          <p:nvPr/>
        </p:nvSpPr>
        <p:spPr>
          <a:xfrm>
            <a:off x="0" y="6488668"/>
            <a:ext cx="5905784" cy="369332"/>
          </a:xfrm>
          <a:prstGeom prst="rect">
            <a:avLst/>
          </a:prstGeom>
        </p:spPr>
        <p:txBody>
          <a:bodyPr wrap="none">
            <a:spAutoFit/>
          </a:bodyPr>
          <a:lstStyle/>
          <a:p>
            <a:r>
              <a:rPr lang="ja-JP" altLang="en-US" dirty="0"/>
              <a:t>http://www.computerhope.com/unix/useradd.htm</a:t>
            </a:r>
          </a:p>
        </p:txBody>
      </p:sp>
    </p:spTree>
    <p:extLst>
      <p:ext uri="{BB962C8B-B14F-4D97-AF65-F5344CB8AC3E}">
        <p14:creationId xmlns:p14="http://schemas.microsoft.com/office/powerpoint/2010/main" val="425254325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3750906" cy="646331"/>
          </a:xfrm>
          <a:prstGeom prst="rect">
            <a:avLst/>
          </a:prstGeom>
          <a:noFill/>
        </p:spPr>
        <p:txBody>
          <a:bodyPr wrap="square" rtlCol="0">
            <a:spAutoFit/>
          </a:bodyPr>
          <a:lstStyle/>
          <a:p>
            <a:r>
              <a:rPr kumimoji="1" lang="en-US" altLang="ja-JP" dirty="0" smtClean="0">
                <a:solidFill>
                  <a:schemeClr val="accent1"/>
                </a:solidFill>
              </a:rPr>
              <a:t>User Account Management</a:t>
            </a:r>
            <a:endParaRPr kumimoji="1" lang="en-US" altLang="ja-JP" dirty="0" smtClean="0">
              <a:solidFill>
                <a:schemeClr val="accent1"/>
              </a:solidFill>
            </a:endParaRPr>
          </a:p>
          <a:p>
            <a:endParaRPr kumimoji="1" lang="ja-JP" altLang="en-US" dirty="0">
              <a:solidFill>
                <a:schemeClr val="accent1"/>
              </a:solidFill>
            </a:endParaRPr>
          </a:p>
        </p:txBody>
      </p:sp>
      <p:sp>
        <p:nvSpPr>
          <p:cNvPr id="2" name="TextBox 1"/>
          <p:cNvSpPr txBox="1"/>
          <p:nvPr/>
        </p:nvSpPr>
        <p:spPr>
          <a:xfrm>
            <a:off x="3452327" y="323166"/>
            <a:ext cx="4745210" cy="646331"/>
          </a:xfrm>
          <a:prstGeom prst="rect">
            <a:avLst/>
          </a:prstGeom>
          <a:noFill/>
        </p:spPr>
        <p:txBody>
          <a:bodyPr wrap="none" rtlCol="0">
            <a:spAutoFit/>
          </a:bodyPr>
          <a:lstStyle/>
          <a:p>
            <a:r>
              <a:rPr kumimoji="1" lang="en-US" altLang="ja-JP" sz="3600" dirty="0" smtClean="0">
                <a:solidFill>
                  <a:schemeClr val="accent1"/>
                </a:solidFill>
              </a:rPr>
              <a:t>Command </a:t>
            </a:r>
            <a:r>
              <a:rPr kumimoji="1" lang="en-US" altLang="ja-JP" sz="3600" dirty="0" err="1" smtClean="0">
                <a:solidFill>
                  <a:schemeClr val="accent1"/>
                </a:solidFill>
              </a:rPr>
              <a:t>adduser</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1327" y="969497"/>
            <a:ext cx="4992556" cy="5337664"/>
          </a:xfrm>
          <a:prstGeom prst="rect">
            <a:avLst/>
          </a:prstGeom>
        </p:spPr>
      </p:pic>
      <p:sp>
        <p:nvSpPr>
          <p:cNvPr id="5" name="Rectangle 4"/>
          <p:cNvSpPr/>
          <p:nvPr/>
        </p:nvSpPr>
        <p:spPr>
          <a:xfrm>
            <a:off x="0" y="6475916"/>
            <a:ext cx="5905784" cy="369332"/>
          </a:xfrm>
          <a:prstGeom prst="rect">
            <a:avLst/>
          </a:prstGeom>
        </p:spPr>
        <p:txBody>
          <a:bodyPr wrap="none">
            <a:spAutoFit/>
          </a:bodyPr>
          <a:lstStyle/>
          <a:p>
            <a:r>
              <a:rPr lang="ja-JP" altLang="en-US" dirty="0"/>
              <a:t>http://www.computerhope.com/unix/adduser.htm</a:t>
            </a:r>
          </a:p>
        </p:txBody>
      </p:sp>
    </p:spTree>
    <p:extLst>
      <p:ext uri="{BB962C8B-B14F-4D97-AF65-F5344CB8AC3E}">
        <p14:creationId xmlns:p14="http://schemas.microsoft.com/office/powerpoint/2010/main" val="54032535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3750906" cy="646331"/>
          </a:xfrm>
          <a:prstGeom prst="rect">
            <a:avLst/>
          </a:prstGeom>
          <a:noFill/>
        </p:spPr>
        <p:txBody>
          <a:bodyPr wrap="square" rtlCol="0">
            <a:spAutoFit/>
          </a:bodyPr>
          <a:lstStyle/>
          <a:p>
            <a:r>
              <a:rPr kumimoji="1" lang="en-US" altLang="ja-JP" dirty="0" smtClean="0">
                <a:solidFill>
                  <a:schemeClr val="accent1"/>
                </a:solidFill>
              </a:rPr>
              <a:t>User Account Management</a:t>
            </a:r>
            <a:endParaRPr kumimoji="1" lang="en-US" altLang="ja-JP" dirty="0" smtClean="0">
              <a:solidFill>
                <a:schemeClr val="accent1"/>
              </a:solidFill>
            </a:endParaRPr>
          </a:p>
          <a:p>
            <a:endParaRPr kumimoji="1" lang="ja-JP" altLang="en-US" dirty="0">
              <a:solidFill>
                <a:schemeClr val="accent1"/>
              </a:solidFill>
            </a:endParaRPr>
          </a:p>
        </p:txBody>
      </p:sp>
      <p:sp>
        <p:nvSpPr>
          <p:cNvPr id="2" name="TextBox 1"/>
          <p:cNvSpPr txBox="1"/>
          <p:nvPr/>
        </p:nvSpPr>
        <p:spPr>
          <a:xfrm>
            <a:off x="2015412" y="323166"/>
            <a:ext cx="7015062" cy="646331"/>
          </a:xfrm>
          <a:prstGeom prst="rect">
            <a:avLst/>
          </a:prstGeom>
          <a:noFill/>
        </p:spPr>
        <p:txBody>
          <a:bodyPr wrap="none" rtlCol="0">
            <a:spAutoFit/>
          </a:bodyPr>
          <a:lstStyle/>
          <a:p>
            <a:r>
              <a:rPr kumimoji="1" lang="en-US" altLang="ja-JP" sz="3600" dirty="0" smtClean="0">
                <a:solidFill>
                  <a:schemeClr val="accent1"/>
                </a:solidFill>
              </a:rPr>
              <a:t>Communicate with other users</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190" y="1533976"/>
            <a:ext cx="8411749" cy="3267531"/>
          </a:xfrm>
          <a:prstGeom prst="rect">
            <a:avLst/>
          </a:prstGeom>
        </p:spPr>
      </p:pic>
      <p:sp>
        <p:nvSpPr>
          <p:cNvPr id="5" name="Rectangle 4"/>
          <p:cNvSpPr/>
          <p:nvPr/>
        </p:nvSpPr>
        <p:spPr>
          <a:xfrm>
            <a:off x="5086" y="6488668"/>
            <a:ext cx="5517857" cy="369332"/>
          </a:xfrm>
          <a:prstGeom prst="rect">
            <a:avLst/>
          </a:prstGeom>
        </p:spPr>
        <p:txBody>
          <a:bodyPr wrap="none">
            <a:spAutoFit/>
          </a:bodyPr>
          <a:lstStyle/>
          <a:p>
            <a:r>
              <a:rPr lang="ja-JP" altLang="en-US" dirty="0"/>
              <a:t>http://www.computerhope.com/unix/write.htm</a:t>
            </a:r>
          </a:p>
        </p:txBody>
      </p:sp>
    </p:spTree>
    <p:extLst>
      <p:ext uri="{BB962C8B-B14F-4D97-AF65-F5344CB8AC3E}">
        <p14:creationId xmlns:p14="http://schemas.microsoft.com/office/powerpoint/2010/main" val="243961508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3750906" cy="646331"/>
          </a:xfrm>
          <a:prstGeom prst="rect">
            <a:avLst/>
          </a:prstGeom>
          <a:noFill/>
        </p:spPr>
        <p:txBody>
          <a:bodyPr wrap="square" rtlCol="0">
            <a:spAutoFit/>
          </a:bodyPr>
          <a:lstStyle/>
          <a:p>
            <a:r>
              <a:rPr kumimoji="1" lang="en-US" altLang="ja-JP" dirty="0" smtClean="0">
                <a:solidFill>
                  <a:schemeClr val="accent1"/>
                </a:solidFill>
              </a:rPr>
              <a:t>User Account Management</a:t>
            </a:r>
            <a:endParaRPr kumimoji="1" lang="en-US" altLang="ja-JP" dirty="0" smtClean="0">
              <a:solidFill>
                <a:schemeClr val="accent1"/>
              </a:solidFill>
            </a:endParaRPr>
          </a:p>
          <a:p>
            <a:endParaRPr kumimoji="1" lang="ja-JP" altLang="en-US" dirty="0">
              <a:solidFill>
                <a:schemeClr val="accent1"/>
              </a:solidFill>
            </a:endParaRPr>
          </a:p>
        </p:txBody>
      </p:sp>
      <p:sp>
        <p:nvSpPr>
          <p:cNvPr id="2" name="TextBox 1"/>
          <p:cNvSpPr txBox="1"/>
          <p:nvPr/>
        </p:nvSpPr>
        <p:spPr>
          <a:xfrm>
            <a:off x="746449" y="323166"/>
            <a:ext cx="7622600" cy="646331"/>
          </a:xfrm>
          <a:prstGeom prst="rect">
            <a:avLst/>
          </a:prstGeom>
          <a:noFill/>
        </p:spPr>
        <p:txBody>
          <a:bodyPr wrap="none" rtlCol="0">
            <a:spAutoFit/>
          </a:bodyPr>
          <a:lstStyle/>
          <a:p>
            <a:r>
              <a:rPr kumimoji="1" lang="en-US" altLang="ja-JP" sz="3600" dirty="0" smtClean="0">
                <a:solidFill>
                  <a:schemeClr val="accent1"/>
                </a:solidFill>
              </a:rPr>
              <a:t>Command </a:t>
            </a:r>
            <a:r>
              <a:rPr kumimoji="1" lang="en-US" altLang="ja-JP" sz="3600" dirty="0" err="1" smtClean="0">
                <a:solidFill>
                  <a:schemeClr val="accent1"/>
                </a:solidFill>
              </a:rPr>
              <a:t>groupadd</a:t>
            </a:r>
            <a:r>
              <a:rPr kumimoji="1" lang="en-US" altLang="ja-JP" sz="3600" dirty="0" smtClean="0">
                <a:solidFill>
                  <a:schemeClr val="accent1"/>
                </a:solidFill>
              </a:rPr>
              <a:t> &amp; </a:t>
            </a:r>
            <a:r>
              <a:rPr kumimoji="1" lang="en-US" altLang="ja-JP" sz="3600" dirty="0" err="1" smtClean="0">
                <a:solidFill>
                  <a:schemeClr val="accent1"/>
                </a:solidFill>
              </a:rPr>
              <a:t>usermod</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587" y="1662082"/>
            <a:ext cx="6028571" cy="2638095"/>
          </a:xfrm>
          <a:prstGeom prst="rect">
            <a:avLst/>
          </a:prstGeom>
        </p:spPr>
      </p:pic>
      <p:sp>
        <p:nvSpPr>
          <p:cNvPr id="5" name="Rectangle 4"/>
          <p:cNvSpPr/>
          <p:nvPr/>
        </p:nvSpPr>
        <p:spPr>
          <a:xfrm>
            <a:off x="0" y="6488668"/>
            <a:ext cx="6128601" cy="369332"/>
          </a:xfrm>
          <a:prstGeom prst="rect">
            <a:avLst/>
          </a:prstGeom>
        </p:spPr>
        <p:txBody>
          <a:bodyPr wrap="none">
            <a:spAutoFit/>
          </a:bodyPr>
          <a:lstStyle/>
          <a:p>
            <a:r>
              <a:rPr lang="ja-JP" altLang="en-US" dirty="0"/>
              <a:t>http://www.computerhope.com/unix/groupadd.htm</a:t>
            </a:r>
          </a:p>
        </p:txBody>
      </p:sp>
      <p:sp>
        <p:nvSpPr>
          <p:cNvPr id="6" name="Rectangle 5"/>
          <p:cNvSpPr/>
          <p:nvPr/>
        </p:nvSpPr>
        <p:spPr>
          <a:xfrm>
            <a:off x="0" y="6165503"/>
            <a:ext cx="5957080" cy="369332"/>
          </a:xfrm>
          <a:prstGeom prst="rect">
            <a:avLst/>
          </a:prstGeom>
        </p:spPr>
        <p:txBody>
          <a:bodyPr wrap="none">
            <a:spAutoFit/>
          </a:bodyPr>
          <a:lstStyle/>
          <a:p>
            <a:r>
              <a:rPr lang="ja-JP" altLang="en-US" dirty="0"/>
              <a:t>http://www.computerhope.com/unix/usermod.htm</a:t>
            </a:r>
          </a:p>
        </p:txBody>
      </p:sp>
    </p:spTree>
    <p:extLst>
      <p:ext uri="{BB962C8B-B14F-4D97-AF65-F5344CB8AC3E}">
        <p14:creationId xmlns:p14="http://schemas.microsoft.com/office/powerpoint/2010/main" val="247300473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3750906" cy="646331"/>
          </a:xfrm>
          <a:prstGeom prst="rect">
            <a:avLst/>
          </a:prstGeom>
          <a:noFill/>
        </p:spPr>
        <p:txBody>
          <a:bodyPr wrap="square" rtlCol="0">
            <a:spAutoFit/>
          </a:bodyPr>
          <a:lstStyle/>
          <a:p>
            <a:r>
              <a:rPr kumimoji="1" lang="en-US" altLang="ja-JP" dirty="0" smtClean="0">
                <a:solidFill>
                  <a:schemeClr val="accent1"/>
                </a:solidFill>
              </a:rPr>
              <a:t>User Account Management</a:t>
            </a:r>
            <a:endParaRPr kumimoji="1" lang="en-US" altLang="ja-JP" dirty="0" smtClean="0">
              <a:solidFill>
                <a:schemeClr val="accent1"/>
              </a:solidFill>
            </a:endParaRPr>
          </a:p>
          <a:p>
            <a:endParaRPr kumimoji="1" lang="ja-JP" altLang="en-US" dirty="0">
              <a:solidFill>
                <a:schemeClr val="accent1"/>
              </a:solidFill>
            </a:endParaRPr>
          </a:p>
        </p:txBody>
      </p:sp>
      <p:sp>
        <p:nvSpPr>
          <p:cNvPr id="2" name="TextBox 1"/>
          <p:cNvSpPr txBox="1"/>
          <p:nvPr/>
        </p:nvSpPr>
        <p:spPr>
          <a:xfrm>
            <a:off x="3679119" y="389068"/>
            <a:ext cx="4378122" cy="646331"/>
          </a:xfrm>
          <a:prstGeom prst="rect">
            <a:avLst/>
          </a:prstGeom>
          <a:noFill/>
        </p:spPr>
        <p:txBody>
          <a:bodyPr wrap="none" rtlCol="0">
            <a:spAutoFit/>
          </a:bodyPr>
          <a:lstStyle/>
          <a:p>
            <a:r>
              <a:rPr kumimoji="1" lang="en-US" altLang="ja-JP" sz="3600" dirty="0" smtClean="0">
                <a:solidFill>
                  <a:schemeClr val="accent1"/>
                </a:solidFill>
              </a:rPr>
              <a:t>Command </a:t>
            </a:r>
            <a:r>
              <a:rPr kumimoji="1" lang="en-US" altLang="ja-JP" sz="3600" dirty="0" err="1" smtClean="0">
                <a:solidFill>
                  <a:schemeClr val="accent1"/>
                </a:solidFill>
              </a:rPr>
              <a:t>userdel</a:t>
            </a:r>
            <a:endParaRPr kumimoji="1" lang="ja-JP" altLang="en-US" sz="36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546" y="1896677"/>
            <a:ext cx="3353268" cy="1219370"/>
          </a:xfrm>
          <a:prstGeom prst="rect">
            <a:avLst/>
          </a:prstGeom>
        </p:spPr>
      </p:pic>
      <p:sp>
        <p:nvSpPr>
          <p:cNvPr id="6" name="Rectangle 5"/>
          <p:cNvSpPr/>
          <p:nvPr/>
        </p:nvSpPr>
        <p:spPr>
          <a:xfrm>
            <a:off x="0" y="6385265"/>
            <a:ext cx="5787162" cy="369332"/>
          </a:xfrm>
          <a:prstGeom prst="rect">
            <a:avLst/>
          </a:prstGeom>
        </p:spPr>
        <p:txBody>
          <a:bodyPr wrap="none">
            <a:spAutoFit/>
          </a:bodyPr>
          <a:lstStyle/>
          <a:p>
            <a:r>
              <a:rPr lang="ja-JP" altLang="en-US" dirty="0"/>
              <a:t>http://www.computerhope.com/unix/userdel.htm</a:t>
            </a:r>
          </a:p>
        </p:txBody>
      </p:sp>
    </p:spTree>
    <p:extLst>
      <p:ext uri="{BB962C8B-B14F-4D97-AF65-F5344CB8AC3E}">
        <p14:creationId xmlns:p14="http://schemas.microsoft.com/office/powerpoint/2010/main" val="377343560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3750906" cy="646331"/>
          </a:xfrm>
          <a:prstGeom prst="rect">
            <a:avLst/>
          </a:prstGeom>
          <a:noFill/>
        </p:spPr>
        <p:txBody>
          <a:bodyPr wrap="square" rtlCol="0">
            <a:spAutoFit/>
          </a:bodyPr>
          <a:lstStyle/>
          <a:p>
            <a:r>
              <a:rPr kumimoji="1" lang="en-US" altLang="ja-JP" dirty="0" smtClean="0">
                <a:solidFill>
                  <a:schemeClr val="accent1"/>
                </a:solidFill>
              </a:rPr>
              <a:t>User Account Management</a:t>
            </a:r>
            <a:endParaRPr kumimoji="1" lang="en-US" altLang="ja-JP" dirty="0" smtClean="0">
              <a:solidFill>
                <a:schemeClr val="accent1"/>
              </a:solidFill>
            </a:endParaRPr>
          </a:p>
          <a:p>
            <a:endParaRPr kumimoji="1" lang="ja-JP" altLang="en-US" dirty="0">
              <a:solidFill>
                <a:schemeClr val="accent1"/>
              </a:solidFill>
            </a:endParaRPr>
          </a:p>
        </p:txBody>
      </p:sp>
      <p:sp>
        <p:nvSpPr>
          <p:cNvPr id="2" name="TextBox 1"/>
          <p:cNvSpPr txBox="1"/>
          <p:nvPr/>
        </p:nvSpPr>
        <p:spPr>
          <a:xfrm>
            <a:off x="4667659" y="397306"/>
            <a:ext cx="2303836" cy="646331"/>
          </a:xfrm>
          <a:prstGeom prst="rect">
            <a:avLst/>
          </a:prstGeom>
          <a:noFill/>
        </p:spPr>
        <p:txBody>
          <a:bodyPr wrap="none" rtlCol="0">
            <a:spAutoFit/>
          </a:bodyPr>
          <a:lstStyle/>
          <a:p>
            <a:r>
              <a:rPr kumimoji="1" lang="en-US" altLang="ja-JP" sz="3600" dirty="0" smtClean="0">
                <a:solidFill>
                  <a:schemeClr val="accent1"/>
                </a:solidFill>
              </a:rPr>
              <a:t>List group</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549" y="1560605"/>
            <a:ext cx="2010056" cy="1133633"/>
          </a:xfrm>
          <a:prstGeom prst="rect">
            <a:avLst/>
          </a:prstGeom>
        </p:spPr>
      </p:pic>
    </p:spTree>
    <p:extLst>
      <p:ext uri="{BB962C8B-B14F-4D97-AF65-F5344CB8AC3E}">
        <p14:creationId xmlns:p14="http://schemas.microsoft.com/office/powerpoint/2010/main" val="4937481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3750906" cy="646331"/>
          </a:xfrm>
          <a:prstGeom prst="rect">
            <a:avLst/>
          </a:prstGeom>
          <a:noFill/>
        </p:spPr>
        <p:txBody>
          <a:bodyPr wrap="square" rtlCol="0">
            <a:spAutoFit/>
          </a:bodyPr>
          <a:lstStyle/>
          <a:p>
            <a:r>
              <a:rPr kumimoji="1" lang="en-US" altLang="ja-JP" dirty="0" smtClean="0">
                <a:solidFill>
                  <a:schemeClr val="accent1"/>
                </a:solidFill>
              </a:rPr>
              <a:t>User Account Management</a:t>
            </a:r>
            <a:endParaRPr kumimoji="1" lang="en-US" altLang="ja-JP" dirty="0" smtClean="0">
              <a:solidFill>
                <a:schemeClr val="accent1"/>
              </a:solidFill>
            </a:endParaRPr>
          </a:p>
          <a:p>
            <a:endParaRPr kumimoji="1" lang="ja-JP" altLang="en-US" dirty="0">
              <a:solidFill>
                <a:schemeClr val="accent1"/>
              </a:solidFill>
            </a:endParaRPr>
          </a:p>
        </p:txBody>
      </p:sp>
      <p:sp>
        <p:nvSpPr>
          <p:cNvPr id="2" name="TextBox 1"/>
          <p:cNvSpPr txBox="1"/>
          <p:nvPr/>
        </p:nvSpPr>
        <p:spPr>
          <a:xfrm>
            <a:off x="4667659" y="397306"/>
            <a:ext cx="2654894" cy="646331"/>
          </a:xfrm>
          <a:prstGeom prst="rect">
            <a:avLst/>
          </a:prstGeom>
          <a:noFill/>
        </p:spPr>
        <p:txBody>
          <a:bodyPr wrap="none" rtlCol="0">
            <a:spAutoFit/>
          </a:bodyPr>
          <a:lstStyle/>
          <a:p>
            <a:r>
              <a:rPr kumimoji="1" lang="en-US" altLang="ja-JP" sz="3600" dirty="0" smtClean="0">
                <a:solidFill>
                  <a:schemeClr val="accent1"/>
                </a:solidFill>
              </a:rPr>
              <a:t>Switch user</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549" y="1560605"/>
            <a:ext cx="2010056" cy="1133633"/>
          </a:xfrm>
          <a:prstGeom prst="rect">
            <a:avLst/>
          </a:prstGeom>
        </p:spPr>
      </p:pic>
    </p:spTree>
    <p:extLst>
      <p:ext uri="{BB962C8B-B14F-4D97-AF65-F5344CB8AC3E}">
        <p14:creationId xmlns:p14="http://schemas.microsoft.com/office/powerpoint/2010/main" val="175923889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3750906" cy="646331"/>
          </a:xfrm>
          <a:prstGeom prst="rect">
            <a:avLst/>
          </a:prstGeom>
          <a:noFill/>
        </p:spPr>
        <p:txBody>
          <a:bodyPr wrap="square" rtlCol="0">
            <a:spAutoFit/>
          </a:bodyPr>
          <a:lstStyle/>
          <a:p>
            <a:r>
              <a:rPr kumimoji="1" lang="en-US" altLang="ja-JP" dirty="0" smtClean="0">
                <a:solidFill>
                  <a:schemeClr val="accent1"/>
                </a:solidFill>
              </a:rPr>
              <a:t>User Account Management</a:t>
            </a:r>
            <a:endParaRPr kumimoji="1" lang="en-US" altLang="ja-JP" dirty="0" smtClean="0">
              <a:solidFill>
                <a:schemeClr val="accent1"/>
              </a:solidFill>
            </a:endParaRPr>
          </a:p>
          <a:p>
            <a:endParaRPr kumimoji="1" lang="ja-JP" altLang="en-US" dirty="0">
              <a:solidFill>
                <a:schemeClr val="accent1"/>
              </a:solidFill>
            </a:endParaRPr>
          </a:p>
        </p:txBody>
      </p:sp>
      <p:sp>
        <p:nvSpPr>
          <p:cNvPr id="2" name="TextBox 1"/>
          <p:cNvSpPr txBox="1"/>
          <p:nvPr/>
        </p:nvSpPr>
        <p:spPr>
          <a:xfrm>
            <a:off x="2594299" y="323166"/>
            <a:ext cx="5808000" cy="646331"/>
          </a:xfrm>
          <a:prstGeom prst="rect">
            <a:avLst/>
          </a:prstGeom>
          <a:noFill/>
        </p:spPr>
        <p:txBody>
          <a:bodyPr wrap="none" rtlCol="0">
            <a:spAutoFit/>
          </a:bodyPr>
          <a:lstStyle/>
          <a:p>
            <a:r>
              <a:rPr lang="en-US" altLang="ja-JP" sz="3600" dirty="0">
                <a:solidFill>
                  <a:schemeClr val="accent1"/>
                </a:solidFill>
              </a:rPr>
              <a:t>List All Users In The System</a:t>
            </a:r>
          </a:p>
        </p:txBody>
      </p:sp>
      <p:sp>
        <p:nvSpPr>
          <p:cNvPr id="5" name="Rectangle 4"/>
          <p:cNvSpPr/>
          <p:nvPr/>
        </p:nvSpPr>
        <p:spPr>
          <a:xfrm>
            <a:off x="247650" y="1292662"/>
            <a:ext cx="6096000" cy="646331"/>
          </a:xfrm>
          <a:prstGeom prst="rect">
            <a:avLst/>
          </a:prstGeom>
        </p:spPr>
        <p:txBody>
          <a:bodyPr>
            <a:spAutoFit/>
          </a:bodyPr>
          <a:lstStyle/>
          <a:p>
            <a:r>
              <a:rPr lang="en-US" altLang="ja-JP" u="sng" dirty="0">
                <a:latin typeface="Arial" panose="020B0604020202020204" pitchFamily="34" charset="0"/>
                <a:hlinkClick r:id="rId2"/>
              </a:rPr>
              <a:t>/</a:t>
            </a:r>
            <a:r>
              <a:rPr lang="en-US" altLang="ja-JP" u="sng" dirty="0" err="1">
                <a:latin typeface="Arial" panose="020B0604020202020204" pitchFamily="34" charset="0"/>
                <a:hlinkClick r:id="rId2"/>
              </a:rPr>
              <a:t>etc</a:t>
            </a:r>
            <a:r>
              <a:rPr lang="en-US" altLang="ja-JP" u="sng" dirty="0">
                <a:latin typeface="Arial" panose="020B0604020202020204" pitchFamily="34" charset="0"/>
                <a:hlinkClick r:id="rId2"/>
              </a:rPr>
              <a:t>/</a:t>
            </a:r>
            <a:r>
              <a:rPr lang="en-US" altLang="ja-JP" u="sng" dirty="0" err="1">
                <a:latin typeface="Arial" panose="020B0604020202020204" pitchFamily="34" charset="0"/>
                <a:hlinkClick r:id="rId2"/>
              </a:rPr>
              <a:t>passwd</a:t>
            </a:r>
            <a:r>
              <a:rPr lang="en-US" altLang="ja-JP" dirty="0">
                <a:solidFill>
                  <a:srgbClr val="111111"/>
                </a:solidFill>
                <a:latin typeface="Arial" panose="020B0604020202020204" pitchFamily="34" charset="0"/>
              </a:rPr>
              <a:t> file contains one line for each user account, with seven fields delimited by colons. This is a text file.</a:t>
            </a:r>
            <a:endParaRPr lang="ja-JP" altLang="en-US" dirty="0"/>
          </a:p>
        </p:txBody>
      </p:sp>
      <p:sp>
        <p:nvSpPr>
          <p:cNvPr id="6" name="Rectangle 5"/>
          <p:cNvSpPr/>
          <p:nvPr/>
        </p:nvSpPr>
        <p:spPr>
          <a:xfrm>
            <a:off x="247650" y="2262158"/>
            <a:ext cx="6096000" cy="646331"/>
          </a:xfrm>
          <a:prstGeom prst="rect">
            <a:avLst/>
          </a:prstGeom>
        </p:spPr>
        <p:txBody>
          <a:bodyPr>
            <a:spAutoFit/>
          </a:bodyPr>
          <a:lstStyle/>
          <a:p>
            <a:r>
              <a:rPr lang="en-US" altLang="ja-JP" dirty="0">
                <a:solidFill>
                  <a:srgbClr val="111111"/>
                </a:solidFill>
                <a:latin typeface="Arial" panose="020B0604020202020204" pitchFamily="34" charset="0"/>
              </a:rPr>
              <a:t>You can easily list users using the </a:t>
            </a:r>
            <a:r>
              <a:rPr lang="en-US" altLang="ja-JP" u="sng" dirty="0">
                <a:latin typeface="Arial" panose="020B0604020202020204" pitchFamily="34" charset="0"/>
                <a:hlinkClick r:id="rId3" tooltip="HowTo: Use cat Command In Linux / UNIX"/>
              </a:rPr>
              <a:t>cat command</a:t>
            </a:r>
            <a:r>
              <a:rPr lang="en-US" altLang="ja-JP" dirty="0">
                <a:solidFill>
                  <a:srgbClr val="111111"/>
                </a:solidFill>
                <a:latin typeface="Arial" panose="020B0604020202020204" pitchFamily="34" charset="0"/>
              </a:rPr>
              <a:t> as follows:</a:t>
            </a:r>
            <a:endParaRPr lang="ja-JP" alt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50" y="2908489"/>
            <a:ext cx="2553056" cy="64779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217" y="3759635"/>
            <a:ext cx="3505689" cy="88594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2299" y="-41523"/>
            <a:ext cx="3429000" cy="6858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1738" y="2633353"/>
            <a:ext cx="3335634" cy="4183124"/>
          </a:xfrm>
          <a:prstGeom prst="rect">
            <a:avLst/>
          </a:prstGeom>
        </p:spPr>
      </p:pic>
    </p:spTree>
    <p:extLst>
      <p:ext uri="{BB962C8B-B14F-4D97-AF65-F5344CB8AC3E}">
        <p14:creationId xmlns:p14="http://schemas.microsoft.com/office/powerpoint/2010/main" val="21957372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3750906" cy="646331"/>
          </a:xfrm>
          <a:prstGeom prst="rect">
            <a:avLst/>
          </a:prstGeom>
          <a:noFill/>
        </p:spPr>
        <p:txBody>
          <a:bodyPr wrap="square" rtlCol="0">
            <a:spAutoFit/>
          </a:bodyPr>
          <a:lstStyle/>
          <a:p>
            <a:r>
              <a:rPr kumimoji="1" lang="en-US" altLang="ja-JP" dirty="0" smtClean="0">
                <a:solidFill>
                  <a:schemeClr val="accent1"/>
                </a:solidFill>
              </a:rPr>
              <a:t>User Account Management</a:t>
            </a:r>
            <a:endParaRPr kumimoji="1" lang="en-US" altLang="ja-JP" dirty="0" smtClean="0">
              <a:solidFill>
                <a:schemeClr val="accent1"/>
              </a:solidFill>
            </a:endParaRPr>
          </a:p>
          <a:p>
            <a:endParaRPr kumimoji="1" lang="ja-JP" altLang="en-US" dirty="0">
              <a:solidFill>
                <a:schemeClr val="accent1"/>
              </a:solidFill>
            </a:endParaRPr>
          </a:p>
        </p:txBody>
      </p:sp>
      <p:sp>
        <p:nvSpPr>
          <p:cNvPr id="2" name="TextBox 1"/>
          <p:cNvSpPr txBox="1"/>
          <p:nvPr/>
        </p:nvSpPr>
        <p:spPr>
          <a:xfrm>
            <a:off x="3860547" y="323166"/>
            <a:ext cx="3918060" cy="646331"/>
          </a:xfrm>
          <a:prstGeom prst="rect">
            <a:avLst/>
          </a:prstGeom>
          <a:noFill/>
        </p:spPr>
        <p:txBody>
          <a:bodyPr wrap="none" rtlCol="0">
            <a:spAutoFit/>
          </a:bodyPr>
          <a:lstStyle/>
          <a:p>
            <a:r>
              <a:rPr kumimoji="1" lang="en-US" altLang="ja-JP" sz="3600" dirty="0" smtClean="0">
                <a:solidFill>
                  <a:schemeClr val="accent1"/>
                </a:solidFill>
              </a:rPr>
              <a:t>W, who, </a:t>
            </a:r>
            <a:r>
              <a:rPr kumimoji="1" lang="en-US" altLang="ja-JP" sz="3600" dirty="0" err="1" smtClean="0">
                <a:solidFill>
                  <a:schemeClr val="accent1"/>
                </a:solidFill>
              </a:rPr>
              <a:t>whoami</a:t>
            </a:r>
            <a:endParaRPr kumimoji="1" lang="ja-JP" altLang="en-US" sz="3600" dirty="0">
              <a:solidFill>
                <a:schemeClr val="accent1"/>
              </a:solidFill>
            </a:endParaRPr>
          </a:p>
        </p:txBody>
      </p:sp>
      <p:sp>
        <p:nvSpPr>
          <p:cNvPr id="5" name="Rectangle 4"/>
          <p:cNvSpPr/>
          <p:nvPr/>
        </p:nvSpPr>
        <p:spPr>
          <a:xfrm>
            <a:off x="228600" y="1348085"/>
            <a:ext cx="6096000" cy="923330"/>
          </a:xfrm>
          <a:prstGeom prst="rect">
            <a:avLst/>
          </a:prstGeom>
        </p:spPr>
        <p:txBody>
          <a:bodyPr>
            <a:spAutoFit/>
          </a:bodyPr>
          <a:lstStyle/>
          <a:p>
            <a:r>
              <a:rPr lang="en-US" altLang="ja-JP" dirty="0">
                <a:solidFill>
                  <a:srgbClr val="000000"/>
                </a:solidFill>
                <a:latin typeface="verdana" panose="020B0604030504040204" pitchFamily="34" charset="0"/>
              </a:rPr>
              <a:t>w - Show who is logged on and what they are doing.</a:t>
            </a:r>
            <a:r>
              <a:rPr lang="en-US" altLang="ja-JP" dirty="0"/>
              <a:t/>
            </a:r>
            <a:br>
              <a:rPr lang="en-US" altLang="ja-JP" dirty="0"/>
            </a:br>
            <a:endParaRPr lang="ja-JP" altLang="en-US" dirty="0"/>
          </a:p>
        </p:txBody>
      </p:sp>
      <p:sp>
        <p:nvSpPr>
          <p:cNvPr id="6" name="Rectangle 5"/>
          <p:cNvSpPr/>
          <p:nvPr/>
        </p:nvSpPr>
        <p:spPr>
          <a:xfrm>
            <a:off x="228600" y="2271415"/>
            <a:ext cx="3567002" cy="369332"/>
          </a:xfrm>
          <a:prstGeom prst="rect">
            <a:avLst/>
          </a:prstGeom>
        </p:spPr>
        <p:txBody>
          <a:bodyPr wrap="none">
            <a:spAutoFit/>
          </a:bodyPr>
          <a:lstStyle/>
          <a:p>
            <a:r>
              <a:rPr lang="en-US" altLang="ja-JP" dirty="0">
                <a:solidFill>
                  <a:srgbClr val="000000"/>
                </a:solidFill>
                <a:latin typeface="verdana" panose="020B0604030504040204" pitchFamily="34" charset="0"/>
              </a:rPr>
              <a:t>who - show who is logged on</a:t>
            </a:r>
            <a:endParaRPr lang="ja-JP" altLang="en-US" dirty="0"/>
          </a:p>
        </p:txBody>
      </p:sp>
      <p:sp>
        <p:nvSpPr>
          <p:cNvPr id="7" name="Rectangle 6"/>
          <p:cNvSpPr/>
          <p:nvPr/>
        </p:nvSpPr>
        <p:spPr>
          <a:xfrm>
            <a:off x="228600" y="3010079"/>
            <a:ext cx="3757311" cy="369332"/>
          </a:xfrm>
          <a:prstGeom prst="rect">
            <a:avLst/>
          </a:prstGeom>
        </p:spPr>
        <p:txBody>
          <a:bodyPr wrap="none">
            <a:spAutoFit/>
          </a:bodyPr>
          <a:lstStyle/>
          <a:p>
            <a:r>
              <a:rPr lang="en-US" altLang="ja-JP" dirty="0" err="1">
                <a:solidFill>
                  <a:srgbClr val="000000"/>
                </a:solidFill>
                <a:latin typeface="verdana" panose="020B0604030504040204" pitchFamily="34" charset="0"/>
              </a:rPr>
              <a:t>whoami</a:t>
            </a:r>
            <a:r>
              <a:rPr lang="en-US" altLang="ja-JP" dirty="0">
                <a:solidFill>
                  <a:srgbClr val="000000"/>
                </a:solidFill>
                <a:latin typeface="verdana" panose="020B0604030504040204" pitchFamily="34" charset="0"/>
              </a:rPr>
              <a:t> - print effective </a:t>
            </a:r>
            <a:r>
              <a:rPr lang="en-US" altLang="ja-JP" dirty="0" err="1">
                <a:solidFill>
                  <a:srgbClr val="000000"/>
                </a:solidFill>
                <a:latin typeface="verdana" panose="020B0604030504040204" pitchFamily="34" charset="0"/>
              </a:rPr>
              <a:t>userid</a:t>
            </a:r>
            <a:endParaRPr lang="ja-JP" alt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980" y="1981481"/>
            <a:ext cx="4934639" cy="1105054"/>
          </a:xfrm>
          <a:prstGeom prst="rect">
            <a:avLst/>
          </a:prstGeom>
        </p:spPr>
      </p:pic>
      <p:sp>
        <p:nvSpPr>
          <p:cNvPr id="9" name="Rectangle 8"/>
          <p:cNvSpPr/>
          <p:nvPr/>
        </p:nvSpPr>
        <p:spPr>
          <a:xfrm>
            <a:off x="0" y="6488668"/>
            <a:ext cx="5173211" cy="369332"/>
          </a:xfrm>
          <a:prstGeom prst="rect">
            <a:avLst/>
          </a:prstGeom>
        </p:spPr>
        <p:txBody>
          <a:bodyPr wrap="none">
            <a:spAutoFit/>
          </a:bodyPr>
          <a:lstStyle/>
          <a:p>
            <a:r>
              <a:rPr lang="ja-JP" altLang="en-US" smtClean="0"/>
              <a:t>http://www.computerhope.com/unix/w.htm</a:t>
            </a:r>
            <a:endParaRPr lang="ja-JP" altLang="en-US" dirty="0"/>
          </a:p>
        </p:txBody>
      </p:sp>
      <p:sp>
        <p:nvSpPr>
          <p:cNvPr id="10" name="Rectangle 9"/>
          <p:cNvSpPr/>
          <p:nvPr/>
        </p:nvSpPr>
        <p:spPr>
          <a:xfrm>
            <a:off x="0" y="6119336"/>
            <a:ext cx="5606022" cy="369332"/>
          </a:xfrm>
          <a:prstGeom prst="rect">
            <a:avLst/>
          </a:prstGeom>
        </p:spPr>
        <p:txBody>
          <a:bodyPr wrap="none">
            <a:spAutoFit/>
          </a:bodyPr>
          <a:lstStyle/>
          <a:p>
            <a:r>
              <a:rPr lang="ja-JP" altLang="en-US" dirty="0"/>
              <a:t>http://www.computerhope.com/unix/uwho.htm</a:t>
            </a:r>
          </a:p>
        </p:txBody>
      </p:sp>
      <p:sp>
        <p:nvSpPr>
          <p:cNvPr id="11" name="Rectangle 10"/>
          <p:cNvSpPr/>
          <p:nvPr/>
        </p:nvSpPr>
        <p:spPr>
          <a:xfrm>
            <a:off x="0" y="5750004"/>
            <a:ext cx="5884944" cy="369332"/>
          </a:xfrm>
          <a:prstGeom prst="rect">
            <a:avLst/>
          </a:prstGeom>
        </p:spPr>
        <p:txBody>
          <a:bodyPr wrap="none">
            <a:spAutoFit/>
          </a:bodyPr>
          <a:lstStyle/>
          <a:p>
            <a:r>
              <a:rPr lang="ja-JP" altLang="en-US" dirty="0"/>
              <a:t>http://www.computerhope.com/unix/whoami.htm</a:t>
            </a:r>
          </a:p>
        </p:txBody>
      </p:sp>
    </p:spTree>
    <p:extLst>
      <p:ext uri="{BB962C8B-B14F-4D97-AF65-F5344CB8AC3E}">
        <p14:creationId xmlns:p14="http://schemas.microsoft.com/office/powerpoint/2010/main" val="380305219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38938" y="1455577"/>
            <a:ext cx="4926564" cy="3416320"/>
          </a:xfrm>
          <a:prstGeom prst="rect">
            <a:avLst/>
          </a:prstGeom>
          <a:noFill/>
        </p:spPr>
        <p:txBody>
          <a:bodyPr wrap="square" rtlCol="0">
            <a:spAutoFit/>
          </a:bodyPr>
          <a:lstStyle/>
          <a:p>
            <a:pPr algn="ctr"/>
            <a:r>
              <a:rPr kumimoji="1" lang="en-US" altLang="ja-JP" sz="7200" b="1" dirty="0"/>
              <a:t>Setup and Connect to SSH</a:t>
            </a:r>
          </a:p>
        </p:txBody>
      </p:sp>
    </p:spTree>
    <p:extLst>
      <p:ext uri="{BB962C8B-B14F-4D97-AF65-F5344CB8AC3E}">
        <p14:creationId xmlns:p14="http://schemas.microsoft.com/office/powerpoint/2010/main" val="2283761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562881" y="0"/>
            <a:ext cx="1066238" cy="1569660"/>
          </a:xfrm>
          <a:prstGeom prst="rect">
            <a:avLst/>
          </a:prstGeom>
          <a:noFill/>
        </p:spPr>
        <p:txBody>
          <a:bodyPr wrap="square" rtlCol="0">
            <a:spAutoFit/>
          </a:bodyPr>
          <a:lstStyle/>
          <a:p>
            <a:r>
              <a:rPr lang="en-US" altLang="ja-JP" sz="4800" b="1" dirty="0" smtClean="0">
                <a:solidFill>
                  <a:schemeClr val="accent1"/>
                </a:solidFill>
              </a:rPr>
              <a:t>cd</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change the current working directory to a specific Folder</a:t>
            </a:r>
            <a:endParaRPr kumimoji="1" lang="ja-JP" altLang="en-US" b="1" dirty="0">
              <a:solidFill>
                <a:schemeClr val="accent1"/>
              </a:solidFill>
            </a:endParaRPr>
          </a:p>
        </p:txBody>
      </p:sp>
      <p:sp>
        <p:nvSpPr>
          <p:cNvPr id="7" name="Rectangle 6"/>
          <p:cNvSpPr/>
          <p:nvPr/>
        </p:nvSpPr>
        <p:spPr>
          <a:xfrm>
            <a:off x="0" y="1454978"/>
            <a:ext cx="2710999" cy="923330"/>
          </a:xfrm>
          <a:prstGeom prst="rect">
            <a:avLst/>
          </a:prstGeom>
        </p:spPr>
        <p:txBody>
          <a:bodyPr wrap="none">
            <a:spAutoFit/>
          </a:bodyPr>
          <a:lstStyle/>
          <a:p>
            <a:r>
              <a:rPr lang="en-US" altLang="ja-JP" b="1" dirty="0"/>
              <a:t>cd – Change Directory</a:t>
            </a:r>
          </a:p>
          <a:p>
            <a:r>
              <a:rPr lang="en-US" altLang="ja-JP" dirty="0"/>
              <a:t/>
            </a:r>
            <a:br>
              <a:rPr lang="en-US" altLang="ja-JP" dirty="0"/>
            </a:br>
            <a:endParaRPr lang="en-US" altLang="ja-JP" b="1" i="0" dirty="0">
              <a:solidFill>
                <a:srgbClr val="333333"/>
              </a:solidFill>
              <a:effectLst/>
              <a:latin typeface="Roboto Slab"/>
            </a:endParaRPr>
          </a:p>
        </p:txBody>
      </p:sp>
      <p:sp>
        <p:nvSpPr>
          <p:cNvPr id="8" name="Rectangle 7"/>
          <p:cNvSpPr/>
          <p:nvPr/>
        </p:nvSpPr>
        <p:spPr>
          <a:xfrm>
            <a:off x="0" y="2280484"/>
            <a:ext cx="1830950" cy="369332"/>
          </a:xfrm>
          <a:prstGeom prst="rect">
            <a:avLst/>
          </a:prstGeom>
        </p:spPr>
        <p:txBody>
          <a:bodyPr wrap="none">
            <a:spAutoFit/>
          </a:bodyPr>
          <a:lstStyle/>
          <a:p>
            <a:r>
              <a:rPr lang="en-US" altLang="ja-JP" dirty="0"/>
              <a:t>cd &lt;directory&gt;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076" y="3525389"/>
            <a:ext cx="4887007" cy="1343212"/>
          </a:xfrm>
          <a:prstGeom prst="rect">
            <a:avLst/>
          </a:prstGeom>
        </p:spPr>
      </p:pic>
      <p:sp>
        <p:nvSpPr>
          <p:cNvPr id="3" name="Rectangle 2"/>
          <p:cNvSpPr/>
          <p:nvPr/>
        </p:nvSpPr>
        <p:spPr>
          <a:xfrm>
            <a:off x="0" y="6330434"/>
            <a:ext cx="5429692" cy="369332"/>
          </a:xfrm>
          <a:prstGeom prst="rect">
            <a:avLst/>
          </a:prstGeom>
        </p:spPr>
        <p:txBody>
          <a:bodyPr wrap="none">
            <a:spAutoFit/>
          </a:bodyPr>
          <a:lstStyle/>
          <a:p>
            <a:r>
              <a:rPr lang="ja-JP" altLang="en-US" dirty="0"/>
              <a:t>http://www.computerhope.com/unix/ucd.htm</a:t>
            </a:r>
          </a:p>
        </p:txBody>
      </p:sp>
    </p:spTree>
    <p:extLst>
      <p:ext uri="{BB962C8B-B14F-4D97-AF65-F5344CB8AC3E}">
        <p14:creationId xmlns:p14="http://schemas.microsoft.com/office/powerpoint/2010/main" val="418540938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3452327" y="323166"/>
            <a:ext cx="2986715" cy="646331"/>
          </a:xfrm>
          <a:prstGeom prst="rect">
            <a:avLst/>
          </a:prstGeom>
          <a:noFill/>
        </p:spPr>
        <p:txBody>
          <a:bodyPr wrap="none" rtlCol="0">
            <a:spAutoFit/>
          </a:bodyPr>
          <a:lstStyle/>
          <a:p>
            <a:r>
              <a:rPr kumimoji="1" lang="en-US" altLang="ja-JP" sz="3600" dirty="0" smtClean="0">
                <a:solidFill>
                  <a:schemeClr val="accent1"/>
                </a:solidFill>
              </a:rPr>
              <a:t>Find a server</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947" y="1534369"/>
            <a:ext cx="3143689" cy="3229426"/>
          </a:xfrm>
          <a:prstGeom prst="rect">
            <a:avLst/>
          </a:prstGeom>
        </p:spPr>
      </p:pic>
    </p:spTree>
    <p:extLst>
      <p:ext uri="{BB962C8B-B14F-4D97-AF65-F5344CB8AC3E}">
        <p14:creationId xmlns:p14="http://schemas.microsoft.com/office/powerpoint/2010/main" val="209187526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3452327" y="323166"/>
            <a:ext cx="4841390" cy="646331"/>
          </a:xfrm>
          <a:prstGeom prst="rect">
            <a:avLst/>
          </a:prstGeom>
          <a:noFill/>
        </p:spPr>
        <p:txBody>
          <a:bodyPr wrap="none" rtlCol="0">
            <a:spAutoFit/>
          </a:bodyPr>
          <a:lstStyle/>
          <a:p>
            <a:r>
              <a:rPr kumimoji="1" lang="en-US" altLang="ja-JP" sz="3600" dirty="0" smtClean="0">
                <a:solidFill>
                  <a:schemeClr val="accent1"/>
                </a:solidFill>
              </a:rPr>
              <a:t>Your main </a:t>
            </a:r>
            <a:r>
              <a:rPr kumimoji="1" lang="en-US" altLang="ja-JP" sz="3600" dirty="0" err="1" smtClean="0">
                <a:solidFill>
                  <a:schemeClr val="accent1"/>
                </a:solidFill>
              </a:rPr>
              <a:t>acc</a:t>
            </a:r>
            <a:r>
              <a:rPr kumimoji="1" lang="en-US" altLang="ja-JP" sz="3600" dirty="0" smtClean="0">
                <a:solidFill>
                  <a:schemeClr val="accent1"/>
                </a:solidFill>
              </a:rPr>
              <a:t> page</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675" y="1873336"/>
            <a:ext cx="6944694" cy="2476846"/>
          </a:xfrm>
          <a:prstGeom prst="rect">
            <a:avLst/>
          </a:prstGeom>
        </p:spPr>
      </p:pic>
    </p:spTree>
    <p:extLst>
      <p:ext uri="{BB962C8B-B14F-4D97-AF65-F5344CB8AC3E}">
        <p14:creationId xmlns:p14="http://schemas.microsoft.com/office/powerpoint/2010/main" val="359029494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3452327" y="323166"/>
            <a:ext cx="2959465" cy="646331"/>
          </a:xfrm>
          <a:prstGeom prst="rect">
            <a:avLst/>
          </a:prstGeom>
          <a:noFill/>
        </p:spPr>
        <p:txBody>
          <a:bodyPr wrap="none" rtlCol="0">
            <a:spAutoFit/>
          </a:bodyPr>
          <a:lstStyle/>
          <a:p>
            <a:r>
              <a:rPr kumimoji="1" lang="en-US" altLang="ja-JP" sz="3600" dirty="0" smtClean="0">
                <a:solidFill>
                  <a:schemeClr val="accent1"/>
                </a:solidFill>
              </a:rPr>
              <a:t>Setup a host</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48" y="969497"/>
            <a:ext cx="5465511" cy="306132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8" y="4743509"/>
            <a:ext cx="5420481" cy="19243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755" y="969497"/>
            <a:ext cx="5668166" cy="36962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3755" y="4743509"/>
            <a:ext cx="3746811" cy="2028151"/>
          </a:xfrm>
          <a:prstGeom prst="rect">
            <a:avLst/>
          </a:prstGeom>
        </p:spPr>
      </p:pic>
    </p:spTree>
    <p:extLst>
      <p:ext uri="{BB962C8B-B14F-4D97-AF65-F5344CB8AC3E}">
        <p14:creationId xmlns:p14="http://schemas.microsoft.com/office/powerpoint/2010/main" val="87298695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2015413" y="323165"/>
            <a:ext cx="7271542" cy="646331"/>
          </a:xfrm>
          <a:prstGeom prst="rect">
            <a:avLst/>
          </a:prstGeom>
          <a:noFill/>
        </p:spPr>
        <p:txBody>
          <a:bodyPr wrap="none" rtlCol="0">
            <a:spAutoFit/>
          </a:bodyPr>
          <a:lstStyle/>
          <a:p>
            <a:r>
              <a:rPr kumimoji="1" lang="en-US" altLang="ja-JP" sz="3600" dirty="0" smtClean="0">
                <a:solidFill>
                  <a:schemeClr val="accent1"/>
                </a:solidFill>
              </a:rPr>
              <a:t>Receive a email with </a:t>
            </a:r>
            <a:r>
              <a:rPr kumimoji="1" lang="en-US" altLang="ja-JP" sz="3600" dirty="0" err="1" smtClean="0">
                <a:solidFill>
                  <a:schemeClr val="accent1"/>
                </a:solidFill>
              </a:rPr>
              <a:t>ip</a:t>
            </a:r>
            <a:r>
              <a:rPr kumimoji="1" lang="en-US" altLang="ja-JP" sz="3600" dirty="0" smtClean="0">
                <a:solidFill>
                  <a:schemeClr val="accent1"/>
                </a:solidFill>
              </a:rPr>
              <a:t> address</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618" y="1463312"/>
            <a:ext cx="5506218" cy="3334215"/>
          </a:xfrm>
          <a:prstGeom prst="rect">
            <a:avLst/>
          </a:prstGeom>
        </p:spPr>
      </p:pic>
    </p:spTree>
    <p:extLst>
      <p:ext uri="{BB962C8B-B14F-4D97-AF65-F5344CB8AC3E}">
        <p14:creationId xmlns:p14="http://schemas.microsoft.com/office/powerpoint/2010/main" val="224614156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3452327" y="323166"/>
            <a:ext cx="4735592" cy="646331"/>
          </a:xfrm>
          <a:prstGeom prst="rect">
            <a:avLst/>
          </a:prstGeom>
          <a:noFill/>
        </p:spPr>
        <p:txBody>
          <a:bodyPr wrap="none" rtlCol="0">
            <a:spAutoFit/>
          </a:bodyPr>
          <a:lstStyle/>
          <a:p>
            <a:r>
              <a:rPr kumimoji="1" lang="en-US" altLang="ja-JP" sz="3600" dirty="0" smtClean="0">
                <a:solidFill>
                  <a:schemeClr val="accent1"/>
                </a:solidFill>
              </a:rPr>
              <a:t>Root your </a:t>
            </a:r>
            <a:r>
              <a:rPr kumimoji="1" lang="en-US" altLang="ja-JP" sz="3600" dirty="0" err="1" smtClean="0">
                <a:solidFill>
                  <a:schemeClr val="accent1"/>
                </a:solidFill>
              </a:rPr>
              <a:t>ip</a:t>
            </a:r>
            <a:r>
              <a:rPr kumimoji="1" lang="en-US" altLang="ja-JP" sz="3600" dirty="0" smtClean="0">
                <a:solidFill>
                  <a:schemeClr val="accent1"/>
                </a:solidFill>
              </a:rPr>
              <a:t> address</a:t>
            </a:r>
            <a:endParaRPr kumimoji="1" lang="ja-JP" altLang="en-US" sz="36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329" y="1709039"/>
            <a:ext cx="6001588" cy="3029373"/>
          </a:xfrm>
          <a:prstGeom prst="rect">
            <a:avLst/>
          </a:prstGeom>
        </p:spPr>
      </p:pic>
    </p:spTree>
    <p:extLst>
      <p:ext uri="{BB962C8B-B14F-4D97-AF65-F5344CB8AC3E}">
        <p14:creationId xmlns:p14="http://schemas.microsoft.com/office/powerpoint/2010/main" val="147861932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3452327" y="323166"/>
            <a:ext cx="4309193" cy="646331"/>
          </a:xfrm>
          <a:prstGeom prst="rect">
            <a:avLst/>
          </a:prstGeom>
          <a:noFill/>
        </p:spPr>
        <p:txBody>
          <a:bodyPr wrap="none" rtlCol="0">
            <a:spAutoFit/>
          </a:bodyPr>
          <a:lstStyle/>
          <a:p>
            <a:r>
              <a:rPr kumimoji="1" lang="en-US" altLang="ja-JP" sz="3600" dirty="0" smtClean="0">
                <a:solidFill>
                  <a:schemeClr val="accent1"/>
                </a:solidFill>
              </a:rPr>
              <a:t>Change password</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99" y="1428664"/>
            <a:ext cx="5334744" cy="26197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543" y="4048405"/>
            <a:ext cx="5887272" cy="2581635"/>
          </a:xfrm>
          <a:prstGeom prst="rect">
            <a:avLst/>
          </a:prstGeom>
        </p:spPr>
      </p:pic>
    </p:spTree>
    <p:extLst>
      <p:ext uri="{BB962C8B-B14F-4D97-AF65-F5344CB8AC3E}">
        <p14:creationId xmlns:p14="http://schemas.microsoft.com/office/powerpoint/2010/main" val="204359723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1250303" y="646331"/>
            <a:ext cx="9525365" cy="646331"/>
          </a:xfrm>
          <a:prstGeom prst="rect">
            <a:avLst/>
          </a:prstGeom>
          <a:noFill/>
        </p:spPr>
        <p:txBody>
          <a:bodyPr wrap="none" rtlCol="0">
            <a:spAutoFit/>
          </a:bodyPr>
          <a:lstStyle/>
          <a:p>
            <a:r>
              <a:rPr kumimoji="1" lang="en-US" altLang="ja-JP" sz="3600" dirty="0" smtClean="0">
                <a:solidFill>
                  <a:schemeClr val="accent1"/>
                </a:solidFill>
              </a:rPr>
              <a:t>Login to your </a:t>
            </a:r>
            <a:r>
              <a:rPr kumimoji="1" lang="en-US" altLang="ja-JP" sz="3600" dirty="0" err="1" smtClean="0">
                <a:solidFill>
                  <a:schemeClr val="accent1"/>
                </a:solidFill>
              </a:rPr>
              <a:t>ip</a:t>
            </a:r>
            <a:r>
              <a:rPr kumimoji="1" lang="en-US" altLang="ja-JP" sz="3600" dirty="0" smtClean="0">
                <a:solidFill>
                  <a:schemeClr val="accent1"/>
                </a:solidFill>
              </a:rPr>
              <a:t> address without password</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82" y="1438322"/>
            <a:ext cx="5068007" cy="34961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070" y="1438322"/>
            <a:ext cx="5906324" cy="24387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070" y="4363758"/>
            <a:ext cx="3391373" cy="743054"/>
          </a:xfrm>
          <a:prstGeom prst="rect">
            <a:avLst/>
          </a:prstGeom>
        </p:spPr>
      </p:pic>
      <p:sp>
        <p:nvSpPr>
          <p:cNvPr id="7" name="TextBox 6"/>
          <p:cNvSpPr txBox="1"/>
          <p:nvPr/>
        </p:nvSpPr>
        <p:spPr>
          <a:xfrm>
            <a:off x="7837714" y="5766318"/>
            <a:ext cx="4315605" cy="369332"/>
          </a:xfrm>
          <a:prstGeom prst="rect">
            <a:avLst/>
          </a:prstGeom>
          <a:noFill/>
        </p:spPr>
        <p:txBody>
          <a:bodyPr wrap="none" rtlCol="0">
            <a:spAutoFit/>
          </a:bodyPr>
          <a:lstStyle/>
          <a:p>
            <a:r>
              <a:rPr kumimoji="1" lang="en-US" altLang="ja-JP" dirty="0" smtClean="0"/>
              <a:t>Now you can login without password</a:t>
            </a:r>
            <a:endParaRPr kumimoji="1" lang="ja-JP" altLang="en-US" dirty="0"/>
          </a:p>
        </p:txBody>
      </p:sp>
    </p:spTree>
    <p:extLst>
      <p:ext uri="{BB962C8B-B14F-4D97-AF65-F5344CB8AC3E}">
        <p14:creationId xmlns:p14="http://schemas.microsoft.com/office/powerpoint/2010/main" val="16805465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3452327" y="323166"/>
            <a:ext cx="4081567" cy="646331"/>
          </a:xfrm>
          <a:prstGeom prst="rect">
            <a:avLst/>
          </a:prstGeom>
          <a:noFill/>
        </p:spPr>
        <p:txBody>
          <a:bodyPr wrap="none" rtlCol="0">
            <a:spAutoFit/>
          </a:bodyPr>
          <a:lstStyle/>
          <a:p>
            <a:r>
              <a:rPr kumimoji="1" lang="en-US" altLang="ja-JP" sz="3600" dirty="0" smtClean="0">
                <a:solidFill>
                  <a:schemeClr val="accent1"/>
                </a:solidFill>
              </a:rPr>
              <a:t>Disable password</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74" y="1292663"/>
            <a:ext cx="3505689" cy="3429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74" y="1800846"/>
            <a:ext cx="5830114" cy="36295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739" y="969497"/>
            <a:ext cx="5763429" cy="365811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6645" y="5026103"/>
            <a:ext cx="3886742" cy="1209844"/>
          </a:xfrm>
          <a:prstGeom prst="rect">
            <a:avLst/>
          </a:prstGeom>
        </p:spPr>
      </p:pic>
    </p:spTree>
    <p:extLst>
      <p:ext uri="{BB962C8B-B14F-4D97-AF65-F5344CB8AC3E}">
        <p14:creationId xmlns:p14="http://schemas.microsoft.com/office/powerpoint/2010/main" val="352529933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3452327" y="323166"/>
            <a:ext cx="3411511" cy="646331"/>
          </a:xfrm>
          <a:prstGeom prst="rect">
            <a:avLst/>
          </a:prstGeom>
          <a:noFill/>
        </p:spPr>
        <p:txBody>
          <a:bodyPr wrap="none" rtlCol="0">
            <a:spAutoFit/>
          </a:bodyPr>
          <a:lstStyle/>
          <a:p>
            <a:r>
              <a:rPr kumimoji="1" lang="en-US" altLang="ja-JP" sz="3600" dirty="0" smtClean="0">
                <a:solidFill>
                  <a:schemeClr val="accent1"/>
                </a:solidFill>
              </a:rPr>
              <a:t>Set your server</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59" y="1292663"/>
            <a:ext cx="5439534" cy="3419952"/>
          </a:xfrm>
          <a:prstGeom prst="rect">
            <a:avLst/>
          </a:prstGeom>
        </p:spPr>
      </p:pic>
    </p:spTree>
    <p:extLst>
      <p:ext uri="{BB962C8B-B14F-4D97-AF65-F5344CB8AC3E}">
        <p14:creationId xmlns:p14="http://schemas.microsoft.com/office/powerpoint/2010/main" val="249573696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2575250" y="380558"/>
            <a:ext cx="8063426" cy="646331"/>
          </a:xfrm>
          <a:prstGeom prst="rect">
            <a:avLst/>
          </a:prstGeom>
          <a:noFill/>
        </p:spPr>
        <p:txBody>
          <a:bodyPr wrap="none" rtlCol="0">
            <a:spAutoFit/>
          </a:bodyPr>
          <a:lstStyle/>
          <a:p>
            <a:r>
              <a:rPr kumimoji="1" lang="en-US" altLang="ja-JP" sz="3600" dirty="0" err="1" smtClean="0">
                <a:solidFill>
                  <a:schemeClr val="accent1"/>
                </a:solidFill>
              </a:rPr>
              <a:t>Sftp</a:t>
            </a:r>
            <a:r>
              <a:rPr kumimoji="1" lang="en-US" altLang="ja-JP" sz="3600" dirty="0" smtClean="0">
                <a:solidFill>
                  <a:schemeClr val="accent1"/>
                </a:solidFill>
              </a:rPr>
              <a:t> and go to your server directory</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46" y="1177127"/>
            <a:ext cx="3639058" cy="12193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08" y="2696973"/>
            <a:ext cx="5029902" cy="866896"/>
          </a:xfrm>
          <a:prstGeom prst="rect">
            <a:avLst/>
          </a:prstGeom>
        </p:spPr>
      </p:pic>
      <p:sp>
        <p:nvSpPr>
          <p:cNvPr id="6" name="Rectangle 5"/>
          <p:cNvSpPr/>
          <p:nvPr/>
        </p:nvSpPr>
        <p:spPr>
          <a:xfrm>
            <a:off x="90061" y="6488668"/>
            <a:ext cx="5378395" cy="369332"/>
          </a:xfrm>
          <a:prstGeom prst="rect">
            <a:avLst/>
          </a:prstGeom>
        </p:spPr>
        <p:txBody>
          <a:bodyPr wrap="none">
            <a:spAutoFit/>
          </a:bodyPr>
          <a:lstStyle/>
          <a:p>
            <a:r>
              <a:rPr lang="ja-JP" altLang="en-US" dirty="0"/>
              <a:t>http://www.computerhope.com/unix/sftp.htm</a:t>
            </a:r>
          </a:p>
        </p:txBody>
      </p:sp>
    </p:spTree>
    <p:extLst>
      <p:ext uri="{BB962C8B-B14F-4D97-AF65-F5344CB8AC3E}">
        <p14:creationId xmlns:p14="http://schemas.microsoft.com/office/powerpoint/2010/main" val="7128663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900196" y="424878"/>
            <a:ext cx="4594494" cy="830997"/>
          </a:xfrm>
          <a:prstGeom prst="rect">
            <a:avLst/>
          </a:prstGeom>
          <a:noFill/>
        </p:spPr>
        <p:txBody>
          <a:bodyPr wrap="square" rtlCol="0">
            <a:spAutoFit/>
          </a:bodyPr>
          <a:lstStyle/>
          <a:p>
            <a:r>
              <a:rPr lang="en-US" altLang="ja-JP" sz="4800" b="1" dirty="0">
                <a:solidFill>
                  <a:schemeClr val="accent1"/>
                </a:solidFill>
                <a:latin typeface="verdana" panose="020B0604030504040204" pitchFamily="34" charset="0"/>
              </a:rPr>
              <a:t>cd [</a:t>
            </a:r>
            <a:r>
              <a:rPr lang="en-US" altLang="ja-JP" sz="4800" b="1" dirty="0" smtClean="0">
                <a:solidFill>
                  <a:schemeClr val="accent1"/>
                </a:solidFill>
                <a:latin typeface="verdana" panose="020B0604030504040204" pitchFamily="34" charset="0"/>
              </a:rPr>
              <a:t>Options]</a:t>
            </a:r>
            <a:endParaRPr lang="ja-JP" altLang="en-US" sz="4800" dirty="0">
              <a:solidFill>
                <a:schemeClr val="accent1"/>
              </a:solidFill>
            </a:endParaRPr>
          </a:p>
        </p:txBody>
      </p:sp>
      <p:sp>
        <p:nvSpPr>
          <p:cNvPr id="13" name="TextBox 12"/>
          <p:cNvSpPr txBox="1"/>
          <p:nvPr/>
        </p:nvSpPr>
        <p:spPr>
          <a:xfrm>
            <a:off x="141014" y="1988531"/>
            <a:ext cx="3759182" cy="369332"/>
          </a:xfrm>
          <a:prstGeom prst="rect">
            <a:avLst/>
          </a:prstGeom>
          <a:noFill/>
        </p:spPr>
        <p:txBody>
          <a:bodyPr wrap="square" rtlCol="0">
            <a:spAutoFit/>
          </a:bodyPr>
          <a:lstStyle/>
          <a:p>
            <a:r>
              <a:rPr kumimoji="1" lang="en-US" altLang="ja-JP" b="1" dirty="0" smtClean="0">
                <a:solidFill>
                  <a:schemeClr val="accent1"/>
                </a:solidFill>
              </a:rPr>
              <a:t>Cd .. : Move up one Folder</a:t>
            </a:r>
            <a:endParaRPr kumimoji="1" lang="ja-JP" altLang="en-US" b="1" dirty="0">
              <a:solidFill>
                <a:schemeClr val="accent1"/>
              </a:solidFill>
            </a:endParaRPr>
          </a:p>
        </p:txBody>
      </p:sp>
      <p:sp>
        <p:nvSpPr>
          <p:cNvPr id="20" name="TextBox 19"/>
          <p:cNvSpPr txBox="1"/>
          <p:nvPr/>
        </p:nvSpPr>
        <p:spPr>
          <a:xfrm>
            <a:off x="9218645" y="6498323"/>
            <a:ext cx="2973355" cy="369332"/>
          </a:xfrm>
          <a:prstGeom prst="rect">
            <a:avLst/>
          </a:prstGeom>
          <a:noFill/>
        </p:spPr>
        <p:txBody>
          <a:bodyPr wrap="square" rtlCol="0">
            <a:spAutoFit/>
          </a:bodyPr>
          <a:lstStyle/>
          <a:p>
            <a:r>
              <a:rPr kumimoji="1" lang="en-US" altLang="ja-JP" dirty="0" smtClean="0">
                <a:solidFill>
                  <a:schemeClr val="accent1"/>
                </a:solidFill>
              </a:rPr>
              <a:t>Type man </a:t>
            </a:r>
            <a:r>
              <a:rPr kumimoji="1" lang="en-US" altLang="ja-JP" dirty="0" err="1" smtClean="0">
                <a:solidFill>
                  <a:schemeClr val="accent1"/>
                </a:solidFill>
              </a:rPr>
              <a:t>ls</a:t>
            </a:r>
            <a:r>
              <a:rPr kumimoji="1" lang="en-US" altLang="ja-JP" dirty="0" smtClean="0">
                <a:solidFill>
                  <a:schemeClr val="accent1"/>
                </a:solidFill>
              </a:rPr>
              <a:t> for more info</a:t>
            </a:r>
            <a:endParaRPr kumimoji="1" lang="ja-JP" altLang="en-US" dirty="0">
              <a:solidFill>
                <a:schemeClr val="accent1"/>
              </a:solidFill>
            </a:endParaRPr>
          </a:p>
        </p:txBody>
      </p:sp>
      <p:sp>
        <p:nvSpPr>
          <p:cNvPr id="21" name="TextBox 20"/>
          <p:cNvSpPr txBox="1"/>
          <p:nvPr/>
        </p:nvSpPr>
        <p:spPr>
          <a:xfrm>
            <a:off x="141013" y="3530850"/>
            <a:ext cx="6241125" cy="369332"/>
          </a:xfrm>
          <a:prstGeom prst="rect">
            <a:avLst/>
          </a:prstGeom>
          <a:noFill/>
        </p:spPr>
        <p:txBody>
          <a:bodyPr wrap="square" rtlCol="0">
            <a:spAutoFit/>
          </a:bodyPr>
          <a:lstStyle/>
          <a:p>
            <a:r>
              <a:rPr kumimoji="1" lang="en-US" altLang="ja-JP" b="1" dirty="0" smtClean="0">
                <a:solidFill>
                  <a:schemeClr val="accent1"/>
                </a:solidFill>
              </a:rPr>
              <a:t>Cd - : Quickly get back &amp; print current directory</a:t>
            </a:r>
            <a:endParaRPr kumimoji="1" lang="ja-JP" altLang="en-US" b="1" dirty="0">
              <a:solidFill>
                <a:schemeClr val="accent1"/>
              </a:solidFill>
            </a:endParaRPr>
          </a:p>
        </p:txBody>
      </p:sp>
      <p:sp>
        <p:nvSpPr>
          <p:cNvPr id="22" name="TextBox 21"/>
          <p:cNvSpPr txBox="1"/>
          <p:nvPr/>
        </p:nvSpPr>
        <p:spPr>
          <a:xfrm>
            <a:off x="5841527" y="2030385"/>
            <a:ext cx="6241125" cy="369332"/>
          </a:xfrm>
          <a:prstGeom prst="rect">
            <a:avLst/>
          </a:prstGeom>
          <a:noFill/>
        </p:spPr>
        <p:txBody>
          <a:bodyPr wrap="square" rtlCol="0">
            <a:spAutoFit/>
          </a:bodyPr>
          <a:lstStyle/>
          <a:p>
            <a:r>
              <a:rPr kumimoji="1" lang="en-US" altLang="ja-JP" b="1" dirty="0" smtClean="0">
                <a:solidFill>
                  <a:schemeClr val="accent1"/>
                </a:solidFill>
              </a:rPr>
              <a:t>Cd ~ &amp; Cd : Change directory to user default directory</a:t>
            </a:r>
            <a:endParaRPr kumimoji="1" lang="ja-JP" altLang="en-US" b="1" dirty="0">
              <a:solidFill>
                <a:schemeClr val="accent1"/>
              </a:solidFill>
            </a:endParaRPr>
          </a:p>
        </p:txBody>
      </p:sp>
      <p:sp>
        <p:nvSpPr>
          <p:cNvPr id="23" name="TextBox 22"/>
          <p:cNvSpPr txBox="1"/>
          <p:nvPr/>
        </p:nvSpPr>
        <p:spPr>
          <a:xfrm>
            <a:off x="189256" y="5070618"/>
            <a:ext cx="6144638" cy="369332"/>
          </a:xfrm>
          <a:prstGeom prst="rect">
            <a:avLst/>
          </a:prstGeom>
          <a:noFill/>
        </p:spPr>
        <p:txBody>
          <a:bodyPr wrap="square" rtlCol="0">
            <a:spAutoFit/>
          </a:bodyPr>
          <a:lstStyle/>
          <a:p>
            <a:r>
              <a:rPr kumimoji="1" lang="en-US" altLang="ja-JP" b="1" dirty="0" smtClean="0">
                <a:solidFill>
                  <a:schemeClr val="accent1"/>
                </a:solidFill>
              </a:rPr>
              <a:t>Cd / : Change directory to machine default directory</a:t>
            </a:r>
            <a:endParaRPr kumimoji="1" lang="ja-JP" altLang="en-US" b="1" dirty="0">
              <a:solidFill>
                <a:schemeClr val="accent1"/>
              </a:solidFill>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82" y="2381904"/>
            <a:ext cx="4077269" cy="104789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782" y="4001232"/>
            <a:ext cx="4896533" cy="847843"/>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1457" y="2387220"/>
            <a:ext cx="3238952" cy="75258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782" y="5542348"/>
            <a:ext cx="8040222" cy="905001"/>
          </a:xfrm>
          <a:prstGeom prst="rect">
            <a:avLst/>
          </a:prstGeom>
        </p:spPr>
      </p:pic>
      <p:sp>
        <p:nvSpPr>
          <p:cNvPr id="14" name="Rectangle 13"/>
          <p:cNvSpPr/>
          <p:nvPr/>
        </p:nvSpPr>
        <p:spPr>
          <a:xfrm>
            <a:off x="0" y="6538480"/>
            <a:ext cx="5429692" cy="369332"/>
          </a:xfrm>
          <a:prstGeom prst="rect">
            <a:avLst/>
          </a:prstGeom>
        </p:spPr>
        <p:txBody>
          <a:bodyPr wrap="none">
            <a:spAutoFit/>
          </a:bodyPr>
          <a:lstStyle/>
          <a:p>
            <a:r>
              <a:rPr lang="ja-JP" altLang="en-US" dirty="0"/>
              <a:t>http://www.computerhope.com/unix/ucd.htm</a:t>
            </a:r>
          </a:p>
        </p:txBody>
      </p:sp>
    </p:spTree>
    <p:extLst>
      <p:ext uri="{BB962C8B-B14F-4D97-AF65-F5344CB8AC3E}">
        <p14:creationId xmlns:p14="http://schemas.microsoft.com/office/powerpoint/2010/main" val="399407518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3452327" y="323166"/>
            <a:ext cx="4655442" cy="646331"/>
          </a:xfrm>
          <a:prstGeom prst="rect">
            <a:avLst/>
          </a:prstGeom>
          <a:noFill/>
        </p:spPr>
        <p:txBody>
          <a:bodyPr wrap="none" rtlCol="0">
            <a:spAutoFit/>
          </a:bodyPr>
          <a:lstStyle/>
          <a:p>
            <a:r>
              <a:rPr kumimoji="1" lang="en-US" altLang="ja-JP" sz="3600" dirty="0" smtClean="0">
                <a:solidFill>
                  <a:schemeClr val="accent1"/>
                </a:solidFill>
              </a:rPr>
              <a:t>Set your homepage</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563" y="1131079"/>
            <a:ext cx="5677692" cy="18195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327" y="3435357"/>
            <a:ext cx="4582164" cy="2896004"/>
          </a:xfrm>
          <a:prstGeom prst="rect">
            <a:avLst/>
          </a:prstGeom>
        </p:spPr>
      </p:pic>
    </p:spTree>
    <p:extLst>
      <p:ext uri="{BB962C8B-B14F-4D97-AF65-F5344CB8AC3E}">
        <p14:creationId xmlns:p14="http://schemas.microsoft.com/office/powerpoint/2010/main" val="372426344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3452327" y="323166"/>
            <a:ext cx="5309467" cy="646331"/>
          </a:xfrm>
          <a:prstGeom prst="rect">
            <a:avLst/>
          </a:prstGeom>
          <a:noFill/>
        </p:spPr>
        <p:txBody>
          <a:bodyPr wrap="none" rtlCol="0">
            <a:spAutoFit/>
          </a:bodyPr>
          <a:lstStyle/>
          <a:p>
            <a:r>
              <a:rPr kumimoji="1" lang="en-US" altLang="ja-JP" sz="3600" dirty="0" smtClean="0">
                <a:solidFill>
                  <a:schemeClr val="accent1"/>
                </a:solidFill>
              </a:rPr>
              <a:t>Add directory to server</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12" y="1292663"/>
            <a:ext cx="5582429" cy="13051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004" y="3244102"/>
            <a:ext cx="4020111" cy="1971950"/>
          </a:xfrm>
          <a:prstGeom prst="rect">
            <a:avLst/>
          </a:prstGeom>
        </p:spPr>
      </p:pic>
    </p:spTree>
    <p:extLst>
      <p:ext uri="{BB962C8B-B14F-4D97-AF65-F5344CB8AC3E}">
        <p14:creationId xmlns:p14="http://schemas.microsoft.com/office/powerpoint/2010/main" val="93615297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1909277" y="646331"/>
            <a:ext cx="7819769" cy="646331"/>
          </a:xfrm>
          <a:prstGeom prst="rect">
            <a:avLst/>
          </a:prstGeom>
          <a:noFill/>
        </p:spPr>
        <p:txBody>
          <a:bodyPr wrap="none" rtlCol="0">
            <a:spAutoFit/>
          </a:bodyPr>
          <a:lstStyle/>
          <a:p>
            <a:r>
              <a:rPr kumimoji="1" lang="en-US" altLang="ja-JP" sz="3600" dirty="0" smtClean="0">
                <a:solidFill>
                  <a:schemeClr val="accent1"/>
                </a:solidFill>
              </a:rPr>
              <a:t>Download file from server to local </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841" y="1938993"/>
            <a:ext cx="5658640" cy="1409897"/>
          </a:xfrm>
          <a:prstGeom prst="rect">
            <a:avLst/>
          </a:prstGeom>
        </p:spPr>
      </p:pic>
    </p:spTree>
    <p:extLst>
      <p:ext uri="{BB962C8B-B14F-4D97-AF65-F5344CB8AC3E}">
        <p14:creationId xmlns:p14="http://schemas.microsoft.com/office/powerpoint/2010/main" val="270298479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579" y="0"/>
            <a:ext cx="3750906" cy="646331"/>
          </a:xfrm>
          <a:prstGeom prst="rect">
            <a:avLst/>
          </a:prstGeom>
          <a:noFill/>
        </p:spPr>
        <p:txBody>
          <a:bodyPr wrap="square" rtlCol="0">
            <a:spAutoFit/>
          </a:bodyPr>
          <a:lstStyle/>
          <a:p>
            <a:pPr algn="ctr"/>
            <a:r>
              <a:rPr kumimoji="1" lang="en-US" altLang="ja-JP" b="1" dirty="0">
                <a:solidFill>
                  <a:schemeClr val="accent1"/>
                </a:solidFill>
              </a:rPr>
              <a:t>Setup and Connect to SSH</a:t>
            </a:r>
          </a:p>
          <a:p>
            <a:endParaRPr kumimoji="1" lang="ja-JP" altLang="en-US" dirty="0">
              <a:solidFill>
                <a:schemeClr val="accent1"/>
              </a:solidFill>
            </a:endParaRPr>
          </a:p>
        </p:txBody>
      </p:sp>
      <p:sp>
        <p:nvSpPr>
          <p:cNvPr id="2" name="TextBox 1"/>
          <p:cNvSpPr txBox="1"/>
          <p:nvPr/>
        </p:nvSpPr>
        <p:spPr>
          <a:xfrm>
            <a:off x="804377" y="646331"/>
            <a:ext cx="9429184" cy="646331"/>
          </a:xfrm>
          <a:prstGeom prst="rect">
            <a:avLst/>
          </a:prstGeom>
          <a:noFill/>
        </p:spPr>
        <p:txBody>
          <a:bodyPr wrap="none" rtlCol="0">
            <a:spAutoFit/>
          </a:bodyPr>
          <a:lstStyle/>
          <a:p>
            <a:r>
              <a:rPr kumimoji="1" lang="en-US" altLang="ja-JP" sz="3600" dirty="0" smtClean="0">
                <a:solidFill>
                  <a:schemeClr val="accent1"/>
                </a:solidFill>
              </a:rPr>
              <a:t>Download everything from server to local</a:t>
            </a:r>
            <a:endParaRPr kumimoji="1" lang="ja-JP" altLang="en-US" sz="36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798" y="1938993"/>
            <a:ext cx="5572903" cy="1590897"/>
          </a:xfrm>
          <a:prstGeom prst="rect">
            <a:avLst/>
          </a:prstGeom>
        </p:spPr>
      </p:pic>
    </p:spTree>
    <p:extLst>
      <p:ext uri="{BB962C8B-B14F-4D97-AF65-F5344CB8AC3E}">
        <p14:creationId xmlns:p14="http://schemas.microsoft.com/office/powerpoint/2010/main" val="71916380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11355" y="2187292"/>
            <a:ext cx="8267232" cy="2862322"/>
          </a:xfrm>
          <a:prstGeom prst="rect">
            <a:avLst/>
          </a:prstGeom>
          <a:noFill/>
        </p:spPr>
        <p:txBody>
          <a:bodyPr wrap="square" rtlCol="0">
            <a:spAutoFit/>
          </a:bodyPr>
          <a:lstStyle/>
          <a:p>
            <a:pPr fontAlgn="t"/>
            <a:r>
              <a:rPr kumimoji="1" lang="en-US" altLang="ja-JP" sz="7200" b="1" dirty="0"/>
              <a:t>Process File System Monitoring</a:t>
            </a:r>
          </a:p>
          <a:p>
            <a:pPr fontAlgn="t"/>
            <a:endParaRPr lang="en-US" altLang="ja-JP" sz="3600" dirty="0"/>
          </a:p>
        </p:txBody>
      </p:sp>
    </p:spTree>
    <p:extLst>
      <p:ext uri="{BB962C8B-B14F-4D97-AF65-F5344CB8AC3E}">
        <p14:creationId xmlns:p14="http://schemas.microsoft.com/office/powerpoint/2010/main" val="365461078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4953000" y="-189983"/>
            <a:ext cx="2095500" cy="923330"/>
          </a:xfrm>
          <a:prstGeom prst="rect">
            <a:avLst/>
          </a:prstGeom>
          <a:noFill/>
        </p:spPr>
        <p:txBody>
          <a:bodyPr wrap="square" rtlCol="0">
            <a:spAutoFit/>
          </a:bodyPr>
          <a:lstStyle/>
          <a:p>
            <a:r>
              <a:rPr kumimoji="1" lang="en-US" altLang="ja-JP" sz="5400" dirty="0" err="1" smtClean="0">
                <a:solidFill>
                  <a:schemeClr val="accent1"/>
                </a:solidFill>
              </a:rPr>
              <a:t>htop</a:t>
            </a:r>
            <a:endParaRPr kumimoji="1" lang="ja-JP" altLang="en-US" sz="54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43" y="1312419"/>
            <a:ext cx="6011114" cy="4143953"/>
          </a:xfrm>
          <a:prstGeom prst="rect">
            <a:avLst/>
          </a:prstGeom>
        </p:spPr>
      </p:pic>
      <p:sp>
        <p:nvSpPr>
          <p:cNvPr id="9" name="Rectangle 8"/>
          <p:cNvSpPr/>
          <p:nvPr/>
        </p:nvSpPr>
        <p:spPr>
          <a:xfrm>
            <a:off x="6144606" y="943087"/>
            <a:ext cx="1659429" cy="276999"/>
          </a:xfrm>
          <a:prstGeom prst="rect">
            <a:avLst/>
          </a:prstGeom>
        </p:spPr>
        <p:txBody>
          <a:bodyPr wrap="none">
            <a:spAutoFit/>
          </a:bodyPr>
          <a:lstStyle/>
          <a:p>
            <a:r>
              <a:rPr lang="ja-JP" altLang="en-US" sz="1200" dirty="0"/>
              <a:t> </a:t>
            </a:r>
            <a:r>
              <a:rPr lang="ja-JP" altLang="en-US" sz="1200" b="1" u="sng" dirty="0"/>
              <a:t>PID</a:t>
            </a:r>
            <a:r>
              <a:rPr lang="ja-JP" altLang="en-US" sz="1200" dirty="0"/>
              <a:t>  The process ID.</a:t>
            </a:r>
          </a:p>
        </p:txBody>
      </p:sp>
      <p:sp>
        <p:nvSpPr>
          <p:cNvPr id="11" name="Rectangle 10"/>
          <p:cNvSpPr/>
          <p:nvPr/>
        </p:nvSpPr>
        <p:spPr>
          <a:xfrm>
            <a:off x="6167857" y="1154683"/>
            <a:ext cx="6096000" cy="461665"/>
          </a:xfrm>
          <a:prstGeom prst="rect">
            <a:avLst/>
          </a:prstGeom>
        </p:spPr>
        <p:txBody>
          <a:bodyPr>
            <a:spAutoFit/>
          </a:bodyPr>
          <a:lstStyle/>
          <a:p>
            <a:r>
              <a:rPr lang="ja-JP" altLang="en-US" sz="1200" b="1" u="sng" dirty="0"/>
              <a:t>USER</a:t>
            </a:r>
            <a:r>
              <a:rPr lang="ja-JP" altLang="en-US" sz="1200" dirty="0"/>
              <a:t> The  username  of  the  process  owner, or the user ID if the </a:t>
            </a:r>
            <a:r>
              <a:rPr lang="ja-JP" altLang="en-US" sz="1200" dirty="0" smtClean="0"/>
              <a:t>name can't </a:t>
            </a:r>
            <a:r>
              <a:rPr lang="ja-JP" altLang="en-US" sz="1200" dirty="0"/>
              <a:t>be determined.</a:t>
            </a:r>
          </a:p>
        </p:txBody>
      </p:sp>
      <p:sp>
        <p:nvSpPr>
          <p:cNvPr id="12" name="TextBox 11"/>
          <p:cNvSpPr txBox="1"/>
          <p:nvPr/>
        </p:nvSpPr>
        <p:spPr>
          <a:xfrm>
            <a:off x="8544622" y="548681"/>
            <a:ext cx="1245854" cy="369332"/>
          </a:xfrm>
          <a:prstGeom prst="rect">
            <a:avLst/>
          </a:prstGeom>
          <a:noFill/>
        </p:spPr>
        <p:txBody>
          <a:bodyPr wrap="none" rtlCol="0">
            <a:spAutoFit/>
          </a:bodyPr>
          <a:lstStyle/>
          <a:p>
            <a:r>
              <a:rPr kumimoji="1" lang="en-US" altLang="ja-JP" b="1" u="sng" dirty="0" smtClean="0">
                <a:solidFill>
                  <a:schemeClr val="accent1"/>
                </a:solidFill>
              </a:rPr>
              <a:t>Basic info</a:t>
            </a:r>
            <a:endParaRPr kumimoji="1" lang="ja-JP" altLang="en-US" b="1" u="sng" dirty="0">
              <a:solidFill>
                <a:schemeClr val="accent1"/>
              </a:solidFill>
            </a:endParaRPr>
          </a:p>
        </p:txBody>
      </p:sp>
      <p:sp>
        <p:nvSpPr>
          <p:cNvPr id="14" name="Rectangle 13"/>
          <p:cNvSpPr/>
          <p:nvPr/>
        </p:nvSpPr>
        <p:spPr>
          <a:xfrm>
            <a:off x="6191108" y="1513913"/>
            <a:ext cx="6096000" cy="461665"/>
          </a:xfrm>
          <a:prstGeom prst="rect">
            <a:avLst/>
          </a:prstGeom>
        </p:spPr>
        <p:txBody>
          <a:bodyPr>
            <a:spAutoFit/>
          </a:bodyPr>
          <a:lstStyle/>
          <a:p>
            <a:r>
              <a:rPr lang="ja-JP" altLang="en-US" sz="1200" b="1" u="sng" dirty="0"/>
              <a:t>PRIORITY</a:t>
            </a:r>
            <a:r>
              <a:rPr lang="ja-JP" altLang="en-US" sz="1200" dirty="0"/>
              <a:t> (</a:t>
            </a:r>
            <a:r>
              <a:rPr lang="ja-JP" altLang="en-US" sz="1200" b="1" u="sng" dirty="0" smtClean="0"/>
              <a:t>PRI</a:t>
            </a:r>
            <a:r>
              <a:rPr lang="ja-JP" altLang="en-US" sz="1200" dirty="0" smtClean="0"/>
              <a:t>) The  </a:t>
            </a:r>
            <a:r>
              <a:rPr lang="ja-JP" altLang="en-US" sz="1200" dirty="0"/>
              <a:t>kernels  internal priority for the process, usually just </a:t>
            </a:r>
            <a:r>
              <a:rPr lang="ja-JP" altLang="en-US" sz="1200" dirty="0" smtClean="0"/>
              <a:t>it‘s nice </a:t>
            </a:r>
            <a:r>
              <a:rPr lang="ja-JP" altLang="en-US" sz="1200" dirty="0"/>
              <a:t>value plus twenty. Different for real-time processes.</a:t>
            </a:r>
          </a:p>
        </p:txBody>
      </p:sp>
      <p:sp>
        <p:nvSpPr>
          <p:cNvPr id="15" name="Rectangle 14"/>
          <p:cNvSpPr/>
          <p:nvPr/>
        </p:nvSpPr>
        <p:spPr>
          <a:xfrm>
            <a:off x="6167857" y="1884693"/>
            <a:ext cx="6096000" cy="646331"/>
          </a:xfrm>
          <a:prstGeom prst="rect">
            <a:avLst/>
          </a:prstGeom>
        </p:spPr>
        <p:txBody>
          <a:bodyPr>
            <a:spAutoFit/>
          </a:bodyPr>
          <a:lstStyle/>
          <a:p>
            <a:r>
              <a:rPr lang="ja-JP" altLang="en-US" sz="1200" b="1" u="sng" dirty="0"/>
              <a:t>NICE</a:t>
            </a:r>
            <a:r>
              <a:rPr lang="ja-JP" altLang="en-US" sz="1200" dirty="0"/>
              <a:t> (</a:t>
            </a:r>
            <a:r>
              <a:rPr lang="ja-JP" altLang="en-US" sz="1200" b="1" u="sng" dirty="0"/>
              <a:t>NI</a:t>
            </a:r>
            <a:r>
              <a:rPr lang="ja-JP" altLang="en-US" sz="1200" dirty="0" smtClean="0"/>
              <a:t>) The </a:t>
            </a:r>
            <a:r>
              <a:rPr lang="ja-JP" altLang="en-US" sz="1200" dirty="0"/>
              <a:t>nice value of a process, from 19 (low priority) to  -20  (</a:t>
            </a:r>
            <a:r>
              <a:rPr lang="ja-JP" altLang="en-US" sz="1200" dirty="0" smtClean="0"/>
              <a:t>highpriority</a:t>
            </a:r>
            <a:r>
              <a:rPr lang="ja-JP" altLang="en-US" sz="1200" dirty="0"/>
              <a:t>).  A  high value means the process is being nice, </a:t>
            </a:r>
            <a:r>
              <a:rPr lang="ja-JP" altLang="en-US" sz="1200" dirty="0" smtClean="0"/>
              <a:t>letting others </a:t>
            </a:r>
            <a:r>
              <a:rPr lang="ja-JP" altLang="en-US" sz="1200" dirty="0"/>
              <a:t>have a higher relative priority. Only root  can  lower  </a:t>
            </a:r>
            <a:r>
              <a:rPr lang="ja-JP" altLang="en-US" sz="1200" dirty="0" smtClean="0"/>
              <a:t>the value</a:t>
            </a:r>
            <a:r>
              <a:rPr lang="ja-JP" altLang="en-US" sz="1200" dirty="0"/>
              <a:t>.</a:t>
            </a:r>
          </a:p>
        </p:txBody>
      </p:sp>
      <p:sp>
        <p:nvSpPr>
          <p:cNvPr id="17" name="Rectangle 16"/>
          <p:cNvSpPr/>
          <p:nvPr/>
        </p:nvSpPr>
        <p:spPr>
          <a:xfrm>
            <a:off x="6191108" y="2465213"/>
            <a:ext cx="6096000" cy="276999"/>
          </a:xfrm>
          <a:prstGeom prst="rect">
            <a:avLst/>
          </a:prstGeom>
        </p:spPr>
        <p:txBody>
          <a:bodyPr>
            <a:spAutoFit/>
          </a:bodyPr>
          <a:lstStyle/>
          <a:p>
            <a:r>
              <a:rPr lang="ja-JP" altLang="en-US" sz="1200" u="sng" dirty="0"/>
              <a:t>M_SHARE</a:t>
            </a:r>
            <a:r>
              <a:rPr lang="ja-JP" altLang="en-US" sz="1200" dirty="0"/>
              <a:t> (</a:t>
            </a:r>
            <a:r>
              <a:rPr lang="ja-JP" altLang="en-US" sz="1200" u="sng" dirty="0"/>
              <a:t>SHR</a:t>
            </a:r>
            <a:r>
              <a:rPr lang="ja-JP" altLang="en-US" sz="1200" dirty="0" smtClean="0"/>
              <a:t>) The </a:t>
            </a:r>
            <a:r>
              <a:rPr lang="ja-JP" altLang="en-US" sz="1200" dirty="0"/>
              <a:t>size of the process's shared pages</a:t>
            </a:r>
          </a:p>
        </p:txBody>
      </p:sp>
      <p:sp>
        <p:nvSpPr>
          <p:cNvPr id="19" name="Rectangle 18"/>
          <p:cNvSpPr/>
          <p:nvPr/>
        </p:nvSpPr>
        <p:spPr>
          <a:xfrm>
            <a:off x="6191108" y="2742212"/>
            <a:ext cx="6096000" cy="1569660"/>
          </a:xfrm>
          <a:prstGeom prst="rect">
            <a:avLst/>
          </a:prstGeom>
        </p:spPr>
        <p:txBody>
          <a:bodyPr>
            <a:spAutoFit/>
          </a:bodyPr>
          <a:lstStyle/>
          <a:p>
            <a:r>
              <a:rPr lang="ja-JP" altLang="en-US" sz="1200" b="1" u="sng" dirty="0"/>
              <a:t>STATE (S)</a:t>
            </a:r>
          </a:p>
          <a:p>
            <a:r>
              <a:rPr lang="ja-JP" altLang="en-US" sz="1200" dirty="0"/>
              <a:t>            The state of the process:</a:t>
            </a:r>
          </a:p>
          <a:p>
            <a:r>
              <a:rPr lang="ja-JP" altLang="en-US" sz="1200" dirty="0"/>
              <a:t>               S for sleeping (idle)</a:t>
            </a:r>
          </a:p>
          <a:p>
            <a:r>
              <a:rPr lang="ja-JP" altLang="en-US" sz="1200" dirty="0"/>
              <a:t>               R for running</a:t>
            </a:r>
          </a:p>
          <a:p>
            <a:r>
              <a:rPr lang="ja-JP" altLang="en-US" sz="1200" dirty="0"/>
              <a:t>               D for disk sleep (uninterruptible)</a:t>
            </a:r>
          </a:p>
          <a:p>
            <a:r>
              <a:rPr lang="ja-JP" altLang="en-US" sz="1200" dirty="0"/>
              <a:t>               Z for zombie (waiting for parent to read it's exit status)</a:t>
            </a:r>
          </a:p>
          <a:p>
            <a:r>
              <a:rPr lang="ja-JP" altLang="en-US" sz="1200" dirty="0"/>
              <a:t>               T for traced or suspended (e.g by SIGTSTP)</a:t>
            </a:r>
          </a:p>
          <a:p>
            <a:r>
              <a:rPr lang="ja-JP" altLang="en-US" sz="1200" dirty="0"/>
              <a:t>               W for paging</a:t>
            </a:r>
          </a:p>
        </p:txBody>
      </p:sp>
      <p:sp>
        <p:nvSpPr>
          <p:cNvPr id="20" name="Rectangle 19"/>
          <p:cNvSpPr/>
          <p:nvPr/>
        </p:nvSpPr>
        <p:spPr>
          <a:xfrm>
            <a:off x="6191108" y="4231753"/>
            <a:ext cx="6096000" cy="646331"/>
          </a:xfrm>
          <a:prstGeom prst="rect">
            <a:avLst/>
          </a:prstGeom>
        </p:spPr>
        <p:txBody>
          <a:bodyPr>
            <a:spAutoFit/>
          </a:bodyPr>
          <a:lstStyle/>
          <a:p>
            <a:r>
              <a:rPr lang="ja-JP" altLang="en-US" sz="1200" b="1" u="sng" dirty="0"/>
              <a:t>PERCENT_CPU (CPU%)</a:t>
            </a:r>
          </a:p>
          <a:p>
            <a:r>
              <a:rPr lang="ja-JP" altLang="en-US" sz="1200" dirty="0"/>
              <a:t>            The  percentage  of  </a:t>
            </a:r>
            <a:r>
              <a:rPr lang="ja-JP" altLang="en-US" sz="1200" dirty="0" smtClean="0"/>
              <a:t>the  </a:t>
            </a:r>
            <a:r>
              <a:rPr lang="ja-JP" altLang="en-US" sz="1200" dirty="0"/>
              <a:t>CPU  time  that the process is currently</a:t>
            </a:r>
          </a:p>
          <a:p>
            <a:r>
              <a:rPr lang="ja-JP" altLang="en-US" sz="1200" dirty="0"/>
              <a:t>            using.</a:t>
            </a:r>
          </a:p>
        </p:txBody>
      </p:sp>
      <p:sp>
        <p:nvSpPr>
          <p:cNvPr id="22" name="Rectangle 21"/>
          <p:cNvSpPr/>
          <p:nvPr/>
        </p:nvSpPr>
        <p:spPr>
          <a:xfrm>
            <a:off x="6167857" y="4810041"/>
            <a:ext cx="6096000" cy="646331"/>
          </a:xfrm>
          <a:prstGeom prst="rect">
            <a:avLst/>
          </a:prstGeom>
        </p:spPr>
        <p:txBody>
          <a:bodyPr>
            <a:spAutoFit/>
          </a:bodyPr>
          <a:lstStyle/>
          <a:p>
            <a:r>
              <a:rPr lang="ja-JP" altLang="en-US" sz="1200" b="1" u="sng" dirty="0"/>
              <a:t>PERCENT_MEM</a:t>
            </a:r>
          </a:p>
          <a:p>
            <a:r>
              <a:rPr lang="ja-JP" altLang="en-US" sz="1200" dirty="0"/>
              <a:t>            The percentage of memory the process is currently using (based  on</a:t>
            </a:r>
          </a:p>
          <a:p>
            <a:r>
              <a:rPr lang="ja-JP" altLang="en-US" sz="1200" dirty="0"/>
              <a:t>            the process's resident memory size, see M_RESIDENT below).</a:t>
            </a:r>
          </a:p>
        </p:txBody>
      </p:sp>
      <p:sp>
        <p:nvSpPr>
          <p:cNvPr id="23" name="Rectangle 22"/>
          <p:cNvSpPr/>
          <p:nvPr/>
        </p:nvSpPr>
        <p:spPr>
          <a:xfrm>
            <a:off x="6191108" y="5388329"/>
            <a:ext cx="6096000" cy="646331"/>
          </a:xfrm>
          <a:prstGeom prst="rect">
            <a:avLst/>
          </a:prstGeom>
        </p:spPr>
        <p:txBody>
          <a:bodyPr>
            <a:spAutoFit/>
          </a:bodyPr>
          <a:lstStyle/>
          <a:p>
            <a:r>
              <a:rPr lang="ja-JP" altLang="en-US" sz="1200" b="1" u="sng" smtClean="0"/>
              <a:t>TIME (TIME+)</a:t>
            </a:r>
          </a:p>
          <a:p>
            <a:r>
              <a:rPr lang="ja-JP" altLang="en-US" sz="1200" smtClean="0"/>
              <a:t>            The time, measured in clock ticks that the process  has  spent  in</a:t>
            </a:r>
          </a:p>
          <a:p>
            <a:r>
              <a:rPr lang="ja-JP" altLang="en-US" sz="1200" smtClean="0"/>
              <a:t>            user and system time (see UTIME, STIME above).</a:t>
            </a:r>
            <a:endParaRPr lang="ja-JP" altLang="en-US" sz="1200" dirty="0"/>
          </a:p>
        </p:txBody>
      </p:sp>
      <p:sp>
        <p:nvSpPr>
          <p:cNvPr id="24" name="Rectangle 23"/>
          <p:cNvSpPr/>
          <p:nvPr/>
        </p:nvSpPr>
        <p:spPr>
          <a:xfrm>
            <a:off x="6144606" y="5966617"/>
            <a:ext cx="6096000" cy="646331"/>
          </a:xfrm>
          <a:prstGeom prst="rect">
            <a:avLst/>
          </a:prstGeom>
        </p:spPr>
        <p:txBody>
          <a:bodyPr>
            <a:spAutoFit/>
          </a:bodyPr>
          <a:lstStyle/>
          <a:p>
            <a:r>
              <a:rPr lang="ja-JP" altLang="en-US" sz="1200" b="1" u="sng" dirty="0"/>
              <a:t>Command</a:t>
            </a:r>
          </a:p>
          <a:p>
            <a:r>
              <a:rPr lang="ja-JP" altLang="en-US" sz="1200" dirty="0"/>
              <a:t>            The full command  line  of  the  process  (i.e  program  name  and</a:t>
            </a:r>
          </a:p>
          <a:p>
            <a:r>
              <a:rPr lang="ja-JP" altLang="en-US" sz="1200" dirty="0"/>
              <a:t>            arguments).</a:t>
            </a:r>
          </a:p>
        </p:txBody>
      </p:sp>
      <p:sp>
        <p:nvSpPr>
          <p:cNvPr id="25" name="Rectangle 24"/>
          <p:cNvSpPr/>
          <p:nvPr/>
        </p:nvSpPr>
        <p:spPr>
          <a:xfrm>
            <a:off x="2104" y="6474448"/>
            <a:ext cx="6096000" cy="276999"/>
          </a:xfrm>
          <a:prstGeom prst="rect">
            <a:avLst/>
          </a:prstGeom>
        </p:spPr>
        <p:txBody>
          <a:bodyPr>
            <a:spAutoFit/>
          </a:bodyPr>
          <a:lstStyle/>
          <a:p>
            <a:r>
              <a:rPr lang="ja-JP" altLang="en-US" sz="1200" dirty="0"/>
              <a:t>http://manpages.ubuntu.com/manpages/precise/man1/htop.1.html</a:t>
            </a:r>
          </a:p>
        </p:txBody>
      </p:sp>
    </p:spTree>
    <p:extLst>
      <p:ext uri="{BB962C8B-B14F-4D97-AF65-F5344CB8AC3E}">
        <p14:creationId xmlns:p14="http://schemas.microsoft.com/office/powerpoint/2010/main" val="223392929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5334000" y="323165"/>
            <a:ext cx="4705350" cy="769441"/>
          </a:xfrm>
          <a:prstGeom prst="rect">
            <a:avLst/>
          </a:prstGeom>
          <a:noFill/>
        </p:spPr>
        <p:txBody>
          <a:bodyPr wrap="square" rtlCol="0">
            <a:spAutoFit/>
          </a:bodyPr>
          <a:lstStyle/>
          <a:p>
            <a:r>
              <a:rPr kumimoji="1" lang="en-US" altLang="ja-JP" sz="4400" dirty="0" err="1" smtClean="0">
                <a:solidFill>
                  <a:schemeClr val="accent1"/>
                </a:solidFill>
              </a:rPr>
              <a:t>singal</a:t>
            </a:r>
            <a:endParaRPr kumimoji="1" lang="ja-JP" altLang="en-US" sz="44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521" y="1495155"/>
            <a:ext cx="7582958" cy="3867690"/>
          </a:xfrm>
          <a:prstGeom prst="rect">
            <a:avLst/>
          </a:prstGeom>
        </p:spPr>
      </p:pic>
      <p:sp>
        <p:nvSpPr>
          <p:cNvPr id="5" name="Rectangle 4"/>
          <p:cNvSpPr/>
          <p:nvPr/>
        </p:nvSpPr>
        <p:spPr>
          <a:xfrm>
            <a:off x="0" y="6488668"/>
            <a:ext cx="5707012" cy="369332"/>
          </a:xfrm>
          <a:prstGeom prst="rect">
            <a:avLst/>
          </a:prstGeom>
        </p:spPr>
        <p:txBody>
          <a:bodyPr wrap="none">
            <a:spAutoFit/>
          </a:bodyPr>
          <a:lstStyle/>
          <a:p>
            <a:r>
              <a:rPr lang="ja-JP" altLang="en-US" dirty="0"/>
              <a:t>http://www.computerhope.com/unix/signals.htm</a:t>
            </a:r>
          </a:p>
        </p:txBody>
      </p:sp>
    </p:spTree>
    <p:extLst>
      <p:ext uri="{BB962C8B-B14F-4D97-AF65-F5344CB8AC3E}">
        <p14:creationId xmlns:p14="http://schemas.microsoft.com/office/powerpoint/2010/main" val="310238159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3942105" y="353943"/>
            <a:ext cx="4705350" cy="769441"/>
          </a:xfrm>
          <a:prstGeom prst="rect">
            <a:avLst/>
          </a:prstGeom>
          <a:noFill/>
        </p:spPr>
        <p:txBody>
          <a:bodyPr wrap="square" rtlCol="0">
            <a:spAutoFit/>
          </a:bodyPr>
          <a:lstStyle/>
          <a:p>
            <a:r>
              <a:rPr kumimoji="1" lang="en-US" altLang="ja-JP" sz="4400" dirty="0" smtClean="0">
                <a:solidFill>
                  <a:schemeClr val="accent1"/>
                </a:solidFill>
              </a:rPr>
              <a:t>Kill process</a:t>
            </a:r>
            <a:endParaRPr kumimoji="1" lang="ja-JP" altLang="en-US" sz="44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087" y="1790104"/>
            <a:ext cx="4467849" cy="3200847"/>
          </a:xfrm>
          <a:prstGeom prst="rect">
            <a:avLst/>
          </a:prstGeom>
        </p:spPr>
      </p:pic>
      <p:sp>
        <p:nvSpPr>
          <p:cNvPr id="7" name="Rectangle 6"/>
          <p:cNvSpPr/>
          <p:nvPr/>
        </p:nvSpPr>
        <p:spPr>
          <a:xfrm>
            <a:off x="0" y="6488668"/>
            <a:ext cx="5376793" cy="369332"/>
          </a:xfrm>
          <a:prstGeom prst="rect">
            <a:avLst/>
          </a:prstGeom>
        </p:spPr>
        <p:txBody>
          <a:bodyPr wrap="none">
            <a:spAutoFit/>
          </a:bodyPr>
          <a:lstStyle/>
          <a:p>
            <a:r>
              <a:rPr lang="ja-JP" altLang="en-US" dirty="0"/>
              <a:t>http://www.computerhope.com/unix/ukill.htm</a:t>
            </a:r>
          </a:p>
        </p:txBody>
      </p:sp>
    </p:spTree>
    <p:extLst>
      <p:ext uri="{BB962C8B-B14F-4D97-AF65-F5344CB8AC3E}">
        <p14:creationId xmlns:p14="http://schemas.microsoft.com/office/powerpoint/2010/main" val="37017667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3619500" y="353943"/>
            <a:ext cx="4705350" cy="769441"/>
          </a:xfrm>
          <a:prstGeom prst="rect">
            <a:avLst/>
          </a:prstGeom>
          <a:noFill/>
        </p:spPr>
        <p:txBody>
          <a:bodyPr wrap="square" rtlCol="0">
            <a:spAutoFit/>
          </a:bodyPr>
          <a:lstStyle/>
          <a:p>
            <a:r>
              <a:rPr lang="en-US" altLang="ja-JP" sz="4400" b="1" dirty="0">
                <a:solidFill>
                  <a:schemeClr val="accent1"/>
                </a:solidFill>
              </a:rPr>
              <a:t>Disk space Free</a:t>
            </a:r>
          </a:p>
        </p:txBody>
      </p:sp>
      <p:sp>
        <p:nvSpPr>
          <p:cNvPr id="6" name="Rectangle 5"/>
          <p:cNvSpPr/>
          <p:nvPr/>
        </p:nvSpPr>
        <p:spPr>
          <a:xfrm>
            <a:off x="209550" y="2951945"/>
            <a:ext cx="6096000" cy="646331"/>
          </a:xfrm>
          <a:prstGeom prst="rect">
            <a:avLst/>
          </a:prstGeom>
        </p:spPr>
        <p:txBody>
          <a:bodyPr>
            <a:spAutoFit/>
          </a:bodyPr>
          <a:lstStyle/>
          <a:p>
            <a:r>
              <a:rPr lang="en-US" altLang="ja-JP" dirty="0" err="1">
                <a:solidFill>
                  <a:srgbClr val="000000"/>
                </a:solidFill>
                <a:latin typeface="verdana" panose="020B0604030504040204" pitchFamily="34" charset="0"/>
              </a:rPr>
              <a:t>df</a:t>
            </a:r>
            <a:r>
              <a:rPr lang="en-US" altLang="ja-JP" dirty="0">
                <a:solidFill>
                  <a:srgbClr val="000000"/>
                </a:solidFill>
                <a:latin typeface="verdana" panose="020B0604030504040204" pitchFamily="34" charset="0"/>
              </a:rPr>
              <a:t> - report file system disk space usage</a:t>
            </a:r>
            <a:r>
              <a:rPr lang="en-US" altLang="ja-JP" dirty="0"/>
              <a:t/>
            </a:r>
            <a:br>
              <a:rPr lang="en-US" altLang="ja-JP" dirty="0"/>
            </a:br>
            <a:endParaRPr lang="ja-JP" altLang="en-US" dirty="0"/>
          </a:p>
        </p:txBody>
      </p:sp>
      <p:sp>
        <p:nvSpPr>
          <p:cNvPr id="7" name="Rectangle 6"/>
          <p:cNvSpPr/>
          <p:nvPr/>
        </p:nvSpPr>
        <p:spPr>
          <a:xfrm>
            <a:off x="209550" y="1920894"/>
            <a:ext cx="6096000" cy="646331"/>
          </a:xfrm>
          <a:prstGeom prst="rect">
            <a:avLst/>
          </a:prstGeom>
        </p:spPr>
        <p:txBody>
          <a:bodyPr>
            <a:spAutoFit/>
          </a:bodyPr>
          <a:lstStyle/>
          <a:p>
            <a:r>
              <a:rPr lang="en-US" altLang="ja-JP" dirty="0">
                <a:solidFill>
                  <a:srgbClr val="000000"/>
                </a:solidFill>
                <a:latin typeface="Calibri" panose="020F0502020204030204" pitchFamily="34" charset="0"/>
              </a:rPr>
              <a:t>SYNOPSIS</a:t>
            </a:r>
          </a:p>
          <a:p>
            <a:r>
              <a:rPr lang="en-US" altLang="ja-JP" b="1" dirty="0" err="1">
                <a:solidFill>
                  <a:srgbClr val="000000"/>
                </a:solidFill>
                <a:latin typeface="verdana" panose="020B0604030504040204" pitchFamily="34" charset="0"/>
              </a:rPr>
              <a:t>df</a:t>
            </a:r>
            <a:r>
              <a:rPr lang="en-US" altLang="ja-JP" dirty="0">
                <a:solidFill>
                  <a:srgbClr val="000000"/>
                </a:solidFill>
                <a:latin typeface="verdana" panose="020B0604030504040204" pitchFamily="34" charset="0"/>
              </a:rPr>
              <a:t> [</a:t>
            </a:r>
            <a:r>
              <a:rPr lang="en-US" altLang="ja-JP" i="1" dirty="0">
                <a:solidFill>
                  <a:srgbClr val="000000"/>
                </a:solidFill>
                <a:latin typeface="verdana" panose="020B0604030504040204" pitchFamily="34" charset="0"/>
              </a:rPr>
              <a:t>OPTION</a:t>
            </a:r>
            <a:r>
              <a:rPr lang="en-US" altLang="ja-JP" dirty="0">
                <a:solidFill>
                  <a:srgbClr val="000000"/>
                </a:solidFill>
                <a:latin typeface="verdana" panose="020B0604030504040204" pitchFamily="34" charset="0"/>
              </a:rPr>
              <a:t>]... [</a:t>
            </a:r>
            <a:r>
              <a:rPr lang="en-US" altLang="ja-JP" i="1" dirty="0">
                <a:solidFill>
                  <a:srgbClr val="000000"/>
                </a:solidFill>
                <a:latin typeface="verdana" panose="020B0604030504040204" pitchFamily="34" charset="0"/>
              </a:rPr>
              <a:t>FILE</a:t>
            </a:r>
            <a:r>
              <a:rPr lang="en-US" altLang="ja-JP" dirty="0">
                <a:solidFill>
                  <a:srgbClr val="000000"/>
                </a:solidFill>
                <a:latin typeface="verdana" panose="020B0604030504040204" pitchFamily="34" charset="0"/>
              </a:rPr>
              <a:t>]...</a:t>
            </a:r>
            <a:endParaRPr lang="ja-JP" alt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413" y="1123384"/>
            <a:ext cx="3934374" cy="2333951"/>
          </a:xfrm>
          <a:prstGeom prst="rect">
            <a:avLst/>
          </a:prstGeom>
        </p:spPr>
      </p:pic>
      <p:sp>
        <p:nvSpPr>
          <p:cNvPr id="9" name="Rectangle 8"/>
          <p:cNvSpPr/>
          <p:nvPr/>
        </p:nvSpPr>
        <p:spPr>
          <a:xfrm>
            <a:off x="226448" y="1271851"/>
            <a:ext cx="2647584" cy="369332"/>
          </a:xfrm>
          <a:prstGeom prst="rect">
            <a:avLst/>
          </a:prstGeom>
        </p:spPr>
        <p:txBody>
          <a:bodyPr wrap="none">
            <a:spAutoFit/>
          </a:bodyPr>
          <a:lstStyle/>
          <a:p>
            <a:r>
              <a:rPr lang="en-US" altLang="ja-JP" b="1" dirty="0" err="1">
                <a:solidFill>
                  <a:srgbClr val="333333"/>
                </a:solidFill>
                <a:latin typeface="Roboto Slab"/>
              </a:rPr>
              <a:t>df</a:t>
            </a:r>
            <a:r>
              <a:rPr lang="en-US" altLang="ja-JP" b="1" dirty="0">
                <a:solidFill>
                  <a:srgbClr val="333333"/>
                </a:solidFill>
                <a:latin typeface="Roboto Slab"/>
              </a:rPr>
              <a:t> – Disk space Free</a:t>
            </a:r>
            <a:endParaRPr lang="en-US" altLang="ja-JP" b="1" i="0" dirty="0">
              <a:solidFill>
                <a:srgbClr val="333333"/>
              </a:solidFill>
              <a:effectLst/>
              <a:latin typeface="Roboto Slab"/>
            </a:endParaRPr>
          </a:p>
        </p:txBody>
      </p:sp>
      <p:sp>
        <p:nvSpPr>
          <p:cNvPr id="10" name="Rectangle 9"/>
          <p:cNvSpPr/>
          <p:nvPr/>
        </p:nvSpPr>
        <p:spPr>
          <a:xfrm>
            <a:off x="209550" y="3598276"/>
            <a:ext cx="6096000" cy="1477328"/>
          </a:xfrm>
          <a:prstGeom prst="rect">
            <a:avLst/>
          </a:prstGeom>
        </p:spPr>
        <p:txBody>
          <a:bodyPr>
            <a:spAutoFit/>
          </a:bodyPr>
          <a:lstStyle/>
          <a:p>
            <a:r>
              <a:rPr lang="ja-JP" altLang="en-US" dirty="0"/>
              <a:t>df shows information about the file system’s disk space usages – used and available storage space on your hard disk and other storage devices. You can use df -h to view the space usages in human readable form (i.e. memory in GBs).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50" y="3907033"/>
            <a:ext cx="5496692" cy="2581635"/>
          </a:xfrm>
          <a:prstGeom prst="rect">
            <a:avLst/>
          </a:prstGeom>
        </p:spPr>
      </p:pic>
      <p:sp>
        <p:nvSpPr>
          <p:cNvPr id="12" name="Rectangle 11"/>
          <p:cNvSpPr/>
          <p:nvPr/>
        </p:nvSpPr>
        <p:spPr>
          <a:xfrm>
            <a:off x="0" y="6463724"/>
            <a:ext cx="5352747" cy="369332"/>
          </a:xfrm>
          <a:prstGeom prst="rect">
            <a:avLst/>
          </a:prstGeom>
        </p:spPr>
        <p:txBody>
          <a:bodyPr wrap="none">
            <a:spAutoFit/>
          </a:bodyPr>
          <a:lstStyle/>
          <a:p>
            <a:r>
              <a:rPr lang="ja-JP" altLang="en-US" dirty="0"/>
              <a:t>http://www.computerhope.com/unix/udf.htm</a:t>
            </a:r>
          </a:p>
        </p:txBody>
      </p:sp>
    </p:spTree>
    <p:extLst>
      <p:ext uri="{BB962C8B-B14F-4D97-AF65-F5344CB8AC3E}">
        <p14:creationId xmlns:p14="http://schemas.microsoft.com/office/powerpoint/2010/main" val="412712870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4778007" y="353943"/>
            <a:ext cx="4705350" cy="769441"/>
          </a:xfrm>
          <a:prstGeom prst="rect">
            <a:avLst/>
          </a:prstGeom>
          <a:noFill/>
        </p:spPr>
        <p:txBody>
          <a:bodyPr wrap="square" rtlCol="0">
            <a:spAutoFit/>
          </a:bodyPr>
          <a:lstStyle/>
          <a:p>
            <a:r>
              <a:rPr kumimoji="1" lang="en-US" altLang="ja-JP" sz="4400" dirty="0" err="1" smtClean="0">
                <a:solidFill>
                  <a:schemeClr val="accent1"/>
                </a:solidFill>
              </a:rPr>
              <a:t>proc</a:t>
            </a:r>
            <a:endParaRPr kumimoji="1" lang="ja-JP" altLang="en-US" sz="44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682" y="3135400"/>
            <a:ext cx="4544059" cy="335326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682" y="1586390"/>
            <a:ext cx="2762636" cy="543001"/>
          </a:xfrm>
          <a:prstGeom prst="rect">
            <a:avLst/>
          </a:prstGeom>
        </p:spPr>
      </p:pic>
      <p:sp>
        <p:nvSpPr>
          <p:cNvPr id="8" name="Rectangle 7"/>
          <p:cNvSpPr/>
          <p:nvPr/>
        </p:nvSpPr>
        <p:spPr>
          <a:xfrm>
            <a:off x="95250" y="1565739"/>
            <a:ext cx="6096000" cy="3139321"/>
          </a:xfrm>
          <a:prstGeom prst="rect">
            <a:avLst/>
          </a:prstGeom>
        </p:spPr>
        <p:txBody>
          <a:bodyPr>
            <a:spAutoFit/>
          </a:bodyPr>
          <a:lstStyle/>
          <a:p>
            <a:r>
              <a:rPr lang="en-US" altLang="ja-JP" dirty="0" err="1">
                <a:solidFill>
                  <a:srgbClr val="000000"/>
                </a:solidFill>
                <a:latin typeface="Times New Roman" panose="02020603050405020304" pitchFamily="18" charset="0"/>
              </a:rPr>
              <a:t>proc</a:t>
            </a:r>
            <a:r>
              <a:rPr lang="en-US" altLang="ja-JP" dirty="0">
                <a:solidFill>
                  <a:srgbClr val="000000"/>
                </a:solidFill>
                <a:latin typeface="Times New Roman" panose="02020603050405020304" pitchFamily="18" charset="0"/>
              </a:rPr>
              <a:t> is very special in that it is also a virtual </a:t>
            </a:r>
            <a:r>
              <a:rPr lang="en-US" altLang="ja-JP" dirty="0" err="1">
                <a:solidFill>
                  <a:srgbClr val="000000"/>
                </a:solidFill>
                <a:latin typeface="Times New Roman" panose="02020603050405020304" pitchFamily="18" charset="0"/>
              </a:rPr>
              <a:t>filesystem</a:t>
            </a:r>
            <a:r>
              <a:rPr lang="en-US" altLang="ja-JP" dirty="0">
                <a:solidFill>
                  <a:srgbClr val="000000"/>
                </a:solidFill>
                <a:latin typeface="Times New Roman" panose="02020603050405020304" pitchFamily="18" charset="0"/>
              </a:rPr>
              <a:t>. It's sometimes referred to as a process information pseudo-file system. It doesn't contain 'real' files but runtime system information (e.g. system memory, devices mounted, hardware configuration, </a:t>
            </a:r>
            <a:r>
              <a:rPr lang="en-US" altLang="ja-JP" dirty="0" err="1">
                <a:solidFill>
                  <a:srgbClr val="000000"/>
                </a:solidFill>
                <a:latin typeface="Times New Roman" panose="02020603050405020304" pitchFamily="18" charset="0"/>
              </a:rPr>
              <a:t>etc</a:t>
            </a:r>
            <a:r>
              <a:rPr lang="en-US" altLang="ja-JP" dirty="0">
                <a:solidFill>
                  <a:srgbClr val="000000"/>
                </a:solidFill>
                <a:latin typeface="Times New Roman" panose="02020603050405020304" pitchFamily="18" charset="0"/>
              </a:rPr>
              <a:t>). For this reason it can be regarded as a control and information </a:t>
            </a:r>
            <a:r>
              <a:rPr lang="en-US" altLang="ja-JP" dirty="0" err="1">
                <a:solidFill>
                  <a:srgbClr val="000000"/>
                </a:solidFill>
                <a:latin typeface="Times New Roman" panose="02020603050405020304" pitchFamily="18" charset="0"/>
              </a:rPr>
              <a:t>centre</a:t>
            </a:r>
            <a:r>
              <a:rPr lang="en-US" altLang="ja-JP" dirty="0">
                <a:solidFill>
                  <a:srgbClr val="000000"/>
                </a:solidFill>
                <a:latin typeface="Times New Roman" panose="02020603050405020304" pitchFamily="18" charset="0"/>
              </a:rPr>
              <a:t> for the kernel. In fact, quite a lot of system utilities are simply calls to files in this directory. For example, '</a:t>
            </a:r>
            <a:r>
              <a:rPr lang="en-US" altLang="ja-JP" dirty="0" err="1">
                <a:solidFill>
                  <a:srgbClr val="000000"/>
                </a:solidFill>
                <a:latin typeface="Times New Roman" panose="02020603050405020304" pitchFamily="18" charset="0"/>
              </a:rPr>
              <a:t>lsmod</a:t>
            </a:r>
            <a:r>
              <a:rPr lang="en-US" altLang="ja-JP" dirty="0">
                <a:solidFill>
                  <a:srgbClr val="000000"/>
                </a:solidFill>
                <a:latin typeface="Times New Roman" panose="02020603050405020304" pitchFamily="18" charset="0"/>
              </a:rPr>
              <a:t>' is the same as 'cat /</a:t>
            </a:r>
            <a:r>
              <a:rPr lang="en-US" altLang="ja-JP" dirty="0" err="1">
                <a:solidFill>
                  <a:srgbClr val="000000"/>
                </a:solidFill>
                <a:latin typeface="Times New Roman" panose="02020603050405020304" pitchFamily="18" charset="0"/>
              </a:rPr>
              <a:t>proc</a:t>
            </a:r>
            <a:r>
              <a:rPr lang="en-US" altLang="ja-JP" dirty="0">
                <a:solidFill>
                  <a:srgbClr val="000000"/>
                </a:solidFill>
                <a:latin typeface="Times New Roman" panose="02020603050405020304" pitchFamily="18" charset="0"/>
              </a:rPr>
              <a:t>/modules' while '</a:t>
            </a:r>
            <a:r>
              <a:rPr lang="en-US" altLang="ja-JP" dirty="0" err="1">
                <a:solidFill>
                  <a:srgbClr val="000000"/>
                </a:solidFill>
                <a:latin typeface="Times New Roman" panose="02020603050405020304" pitchFamily="18" charset="0"/>
              </a:rPr>
              <a:t>lspci</a:t>
            </a:r>
            <a:r>
              <a:rPr lang="en-US" altLang="ja-JP" dirty="0">
                <a:solidFill>
                  <a:srgbClr val="000000"/>
                </a:solidFill>
                <a:latin typeface="Times New Roman" panose="02020603050405020304" pitchFamily="18" charset="0"/>
              </a:rPr>
              <a:t>' is a synonym for 'cat /</a:t>
            </a:r>
            <a:r>
              <a:rPr lang="en-US" altLang="ja-JP" dirty="0" err="1">
                <a:solidFill>
                  <a:srgbClr val="000000"/>
                </a:solidFill>
                <a:latin typeface="Times New Roman" panose="02020603050405020304" pitchFamily="18" charset="0"/>
              </a:rPr>
              <a:t>proc</a:t>
            </a:r>
            <a:r>
              <a:rPr lang="en-US" altLang="ja-JP" dirty="0">
                <a:solidFill>
                  <a:srgbClr val="000000"/>
                </a:solidFill>
                <a:latin typeface="Times New Roman" panose="02020603050405020304" pitchFamily="18" charset="0"/>
              </a:rPr>
              <a:t>/</a:t>
            </a:r>
            <a:r>
              <a:rPr lang="en-US" altLang="ja-JP" dirty="0" err="1">
                <a:solidFill>
                  <a:srgbClr val="000000"/>
                </a:solidFill>
                <a:latin typeface="Times New Roman" panose="02020603050405020304" pitchFamily="18" charset="0"/>
              </a:rPr>
              <a:t>pci</a:t>
            </a:r>
            <a:r>
              <a:rPr lang="en-US" altLang="ja-JP" dirty="0">
                <a:solidFill>
                  <a:srgbClr val="000000"/>
                </a:solidFill>
                <a:latin typeface="Times New Roman" panose="02020603050405020304" pitchFamily="18" charset="0"/>
              </a:rPr>
              <a:t>'. By altering files located in this directory you can even read/change kernel parameters (</a:t>
            </a:r>
            <a:r>
              <a:rPr lang="en-US" altLang="ja-JP" dirty="0" err="1">
                <a:solidFill>
                  <a:srgbClr val="000000"/>
                </a:solidFill>
                <a:latin typeface="Times New Roman" panose="02020603050405020304" pitchFamily="18" charset="0"/>
              </a:rPr>
              <a:t>sysctl</a:t>
            </a:r>
            <a:r>
              <a:rPr lang="en-US" altLang="ja-JP" dirty="0">
                <a:solidFill>
                  <a:srgbClr val="000000"/>
                </a:solidFill>
                <a:latin typeface="Times New Roman" panose="02020603050405020304" pitchFamily="18" charset="0"/>
              </a:rPr>
              <a:t>) while the system is running.</a:t>
            </a:r>
            <a:endParaRPr lang="ja-JP" altLang="en-US" dirty="0"/>
          </a:p>
        </p:txBody>
      </p:sp>
    </p:spTree>
    <p:extLst>
      <p:ext uri="{BB962C8B-B14F-4D97-AF65-F5344CB8AC3E}">
        <p14:creationId xmlns:p14="http://schemas.microsoft.com/office/powerpoint/2010/main" val="22101786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388710" y="0"/>
            <a:ext cx="1414581" cy="830997"/>
          </a:xfrm>
          <a:prstGeom prst="rect">
            <a:avLst/>
          </a:prstGeom>
          <a:noFill/>
        </p:spPr>
        <p:txBody>
          <a:bodyPr wrap="square" rtlCol="0">
            <a:spAutoFit/>
          </a:bodyPr>
          <a:lstStyle/>
          <a:p>
            <a:r>
              <a:rPr lang="en-US" altLang="ja-JP" sz="4800" b="1" dirty="0" smtClean="0">
                <a:solidFill>
                  <a:schemeClr val="accent1"/>
                </a:solidFill>
              </a:rPr>
              <a:t>cat</a:t>
            </a:r>
            <a:endParaRPr kumimoji="1" lang="ja-JP" altLang="en-US" sz="4800" b="1" dirty="0">
              <a:solidFill>
                <a:schemeClr val="accent1"/>
              </a:solidFill>
            </a:endParaRPr>
          </a:p>
        </p:txBody>
      </p:sp>
      <p:sp>
        <p:nvSpPr>
          <p:cNvPr id="5" name="TextBox 4"/>
          <p:cNvSpPr txBox="1"/>
          <p:nvPr/>
        </p:nvSpPr>
        <p:spPr>
          <a:xfrm>
            <a:off x="0" y="2834482"/>
            <a:ext cx="9741159" cy="923330"/>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concatenates and prints files on the standard output (i.e., the monitor or computer’s screen). It’s the same as you viewing contents of text files using text viewer or editor in GUI.</a:t>
            </a:r>
            <a:endParaRPr kumimoji="1" lang="ja-JP" altLang="en-US" b="1" dirty="0">
              <a:solidFill>
                <a:schemeClr val="accent1"/>
              </a:solidFill>
            </a:endParaRPr>
          </a:p>
        </p:txBody>
      </p:sp>
      <p:sp>
        <p:nvSpPr>
          <p:cNvPr id="7" name="Rectangle 6"/>
          <p:cNvSpPr/>
          <p:nvPr/>
        </p:nvSpPr>
        <p:spPr>
          <a:xfrm>
            <a:off x="0" y="1454978"/>
            <a:ext cx="553357" cy="369332"/>
          </a:xfrm>
          <a:prstGeom prst="rect">
            <a:avLst/>
          </a:prstGeom>
        </p:spPr>
        <p:txBody>
          <a:bodyPr wrap="none">
            <a:spAutoFit/>
          </a:bodyPr>
          <a:lstStyle/>
          <a:p>
            <a:r>
              <a:rPr lang="en-US" altLang="ja-JP" b="1" dirty="0" smtClean="0"/>
              <a:t>cat</a:t>
            </a:r>
            <a:endParaRPr lang="en-US" altLang="ja-JP" b="1" dirty="0"/>
          </a:p>
        </p:txBody>
      </p:sp>
      <p:sp>
        <p:nvSpPr>
          <p:cNvPr id="8" name="Rectangle 7"/>
          <p:cNvSpPr/>
          <p:nvPr/>
        </p:nvSpPr>
        <p:spPr>
          <a:xfrm>
            <a:off x="0" y="2280484"/>
            <a:ext cx="1228221" cy="369332"/>
          </a:xfrm>
          <a:prstGeom prst="rect">
            <a:avLst/>
          </a:prstGeom>
        </p:spPr>
        <p:txBody>
          <a:bodyPr wrap="none">
            <a:spAutoFit/>
          </a:bodyPr>
          <a:lstStyle/>
          <a:p>
            <a:r>
              <a:rPr lang="en-US" altLang="ja-JP" dirty="0"/>
              <a:t>cat &lt;file&gt;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737" y="3808399"/>
            <a:ext cx="4553585" cy="1952898"/>
          </a:xfrm>
          <a:prstGeom prst="rect">
            <a:avLst/>
          </a:prstGeom>
        </p:spPr>
      </p:pic>
      <p:sp>
        <p:nvSpPr>
          <p:cNvPr id="10" name="Rectangle 9"/>
          <p:cNvSpPr/>
          <p:nvPr/>
        </p:nvSpPr>
        <p:spPr>
          <a:xfrm>
            <a:off x="0" y="6488668"/>
            <a:ext cx="5506636" cy="369332"/>
          </a:xfrm>
          <a:prstGeom prst="rect">
            <a:avLst/>
          </a:prstGeom>
        </p:spPr>
        <p:txBody>
          <a:bodyPr wrap="none">
            <a:spAutoFit/>
          </a:bodyPr>
          <a:lstStyle/>
          <a:p>
            <a:r>
              <a:rPr lang="ja-JP" altLang="en-US" dirty="0"/>
              <a:t>http://www.computerhope.com/unix/ucat.htm</a:t>
            </a:r>
          </a:p>
        </p:txBody>
      </p:sp>
    </p:spTree>
    <p:extLst>
      <p:ext uri="{BB962C8B-B14F-4D97-AF65-F5344CB8AC3E}">
        <p14:creationId xmlns:p14="http://schemas.microsoft.com/office/powerpoint/2010/main" val="234667822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4778007" y="353943"/>
            <a:ext cx="4705350" cy="1446550"/>
          </a:xfrm>
          <a:prstGeom prst="rect">
            <a:avLst/>
          </a:prstGeom>
          <a:noFill/>
        </p:spPr>
        <p:txBody>
          <a:bodyPr wrap="square" rtlCol="0">
            <a:spAutoFit/>
          </a:bodyPr>
          <a:lstStyle/>
          <a:p>
            <a:r>
              <a:rPr lang="en-US" altLang="ja-JP" sz="4400" b="1" dirty="0" err="1">
                <a:solidFill>
                  <a:schemeClr val="accent1"/>
                </a:solidFill>
              </a:rPr>
              <a:t>ProcesseS</a:t>
            </a:r>
            <a:endParaRPr lang="en-US" altLang="ja-JP" sz="4400" b="1" dirty="0">
              <a:solidFill>
                <a:schemeClr val="accent1"/>
              </a:solidFill>
            </a:endParaRPr>
          </a:p>
          <a:p>
            <a:endParaRPr kumimoji="1" lang="ja-JP" altLang="en-US" sz="4400" dirty="0">
              <a:solidFill>
                <a:schemeClr val="accent1"/>
              </a:solidFill>
            </a:endParaRPr>
          </a:p>
        </p:txBody>
      </p:sp>
      <p:sp>
        <p:nvSpPr>
          <p:cNvPr id="9" name="Rectangle 8"/>
          <p:cNvSpPr/>
          <p:nvPr/>
        </p:nvSpPr>
        <p:spPr>
          <a:xfrm>
            <a:off x="381000" y="1800493"/>
            <a:ext cx="6096000" cy="646331"/>
          </a:xfrm>
          <a:prstGeom prst="rect">
            <a:avLst/>
          </a:prstGeom>
        </p:spPr>
        <p:txBody>
          <a:bodyPr>
            <a:spAutoFit/>
          </a:bodyPr>
          <a:lstStyle/>
          <a:p>
            <a:r>
              <a:rPr lang="ja-JP" altLang="en-US" dirty="0"/>
              <a:t>ps displays information about the running processes of the system.</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318" y="3024991"/>
            <a:ext cx="3496163" cy="1495634"/>
          </a:xfrm>
          <a:prstGeom prst="rect">
            <a:avLst/>
          </a:prstGeom>
        </p:spPr>
      </p:pic>
      <p:sp>
        <p:nvSpPr>
          <p:cNvPr id="11" name="Rectangle 10"/>
          <p:cNvSpPr/>
          <p:nvPr/>
        </p:nvSpPr>
        <p:spPr>
          <a:xfrm>
            <a:off x="0" y="6488668"/>
            <a:ext cx="5368777" cy="369332"/>
          </a:xfrm>
          <a:prstGeom prst="rect">
            <a:avLst/>
          </a:prstGeom>
        </p:spPr>
        <p:txBody>
          <a:bodyPr wrap="none">
            <a:spAutoFit/>
          </a:bodyPr>
          <a:lstStyle/>
          <a:p>
            <a:r>
              <a:rPr lang="ja-JP" altLang="en-US" dirty="0"/>
              <a:t>http://www.computerhope.com/unix/ups.htm</a:t>
            </a:r>
          </a:p>
        </p:txBody>
      </p:sp>
    </p:spTree>
    <p:extLst>
      <p:ext uri="{BB962C8B-B14F-4D97-AF65-F5344CB8AC3E}">
        <p14:creationId xmlns:p14="http://schemas.microsoft.com/office/powerpoint/2010/main" val="95793587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3390900" y="323165"/>
            <a:ext cx="6381750" cy="769441"/>
          </a:xfrm>
          <a:prstGeom prst="rect">
            <a:avLst/>
          </a:prstGeom>
          <a:noFill/>
        </p:spPr>
        <p:txBody>
          <a:bodyPr wrap="square" rtlCol="0">
            <a:spAutoFit/>
          </a:bodyPr>
          <a:lstStyle/>
          <a:p>
            <a:r>
              <a:rPr kumimoji="1" lang="en-US" altLang="ja-JP" sz="4400" dirty="0" smtClean="0">
                <a:solidFill>
                  <a:schemeClr val="accent1"/>
                </a:solidFill>
              </a:rPr>
              <a:t>Important directories</a:t>
            </a:r>
            <a:endParaRPr kumimoji="1" lang="ja-JP" altLang="en-US" sz="4400" dirty="0">
              <a:solidFill>
                <a:schemeClr val="accent1"/>
              </a:solidFill>
            </a:endParaRPr>
          </a:p>
        </p:txBody>
      </p:sp>
      <p:sp>
        <p:nvSpPr>
          <p:cNvPr id="5" name="Rectangle 4"/>
          <p:cNvSpPr/>
          <p:nvPr/>
        </p:nvSpPr>
        <p:spPr>
          <a:xfrm>
            <a:off x="0" y="6488668"/>
            <a:ext cx="5150769" cy="369332"/>
          </a:xfrm>
          <a:prstGeom prst="rect">
            <a:avLst/>
          </a:prstGeom>
        </p:spPr>
        <p:txBody>
          <a:bodyPr wrap="none">
            <a:spAutoFit/>
          </a:bodyPr>
          <a:lstStyle/>
          <a:p>
            <a:r>
              <a:rPr lang="en-US" altLang="ja-JP" dirty="0"/>
              <a:t>http://tldp.org/LDP/abs/html/systemdirs.html</a:t>
            </a:r>
            <a:endParaRPr lang="ja-JP"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78" y="1331138"/>
            <a:ext cx="5234455" cy="477281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012" y="1331138"/>
            <a:ext cx="6296524" cy="4772810"/>
          </a:xfrm>
          <a:prstGeom prst="rect">
            <a:avLst/>
          </a:prstGeom>
        </p:spPr>
      </p:pic>
    </p:spTree>
    <p:extLst>
      <p:ext uri="{BB962C8B-B14F-4D97-AF65-F5344CB8AC3E}">
        <p14:creationId xmlns:p14="http://schemas.microsoft.com/office/powerpoint/2010/main" val="17095243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3390900" y="323165"/>
            <a:ext cx="6381750" cy="769441"/>
          </a:xfrm>
          <a:prstGeom prst="rect">
            <a:avLst/>
          </a:prstGeom>
          <a:noFill/>
        </p:spPr>
        <p:txBody>
          <a:bodyPr wrap="square" rtlCol="0">
            <a:spAutoFit/>
          </a:bodyPr>
          <a:lstStyle/>
          <a:p>
            <a:r>
              <a:rPr kumimoji="1" lang="en-US" altLang="ja-JP" sz="4400" dirty="0" smtClean="0">
                <a:solidFill>
                  <a:schemeClr val="accent1"/>
                </a:solidFill>
              </a:rPr>
              <a:t>Important directories</a:t>
            </a:r>
            <a:endParaRPr kumimoji="1" lang="ja-JP" altLang="en-US" sz="44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723" y="1092606"/>
            <a:ext cx="5282553" cy="4780627"/>
          </a:xfrm>
          <a:prstGeom prst="rect">
            <a:avLst/>
          </a:prstGeom>
        </p:spPr>
      </p:pic>
      <p:sp>
        <p:nvSpPr>
          <p:cNvPr id="8" name="Rectangle 7"/>
          <p:cNvSpPr/>
          <p:nvPr/>
        </p:nvSpPr>
        <p:spPr>
          <a:xfrm>
            <a:off x="0" y="6211669"/>
            <a:ext cx="6096000" cy="646331"/>
          </a:xfrm>
          <a:prstGeom prst="rect">
            <a:avLst/>
          </a:prstGeom>
        </p:spPr>
        <p:txBody>
          <a:bodyPr>
            <a:spAutoFit/>
          </a:bodyPr>
          <a:lstStyle/>
          <a:p>
            <a:r>
              <a:rPr lang="ja-JP" altLang="en-US" dirty="0"/>
              <a:t>http://www.tecmint.com/linux-directory-structure-and-important-files-paths-explained/</a:t>
            </a:r>
          </a:p>
        </p:txBody>
      </p:sp>
    </p:spTree>
    <p:extLst>
      <p:ext uri="{BB962C8B-B14F-4D97-AF65-F5344CB8AC3E}">
        <p14:creationId xmlns:p14="http://schemas.microsoft.com/office/powerpoint/2010/main" val="245727411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4229100" y="547523"/>
            <a:ext cx="4705350" cy="769441"/>
          </a:xfrm>
          <a:prstGeom prst="rect">
            <a:avLst/>
          </a:prstGeom>
          <a:noFill/>
        </p:spPr>
        <p:txBody>
          <a:bodyPr wrap="square" rtlCol="0">
            <a:spAutoFit/>
          </a:bodyPr>
          <a:lstStyle/>
          <a:p>
            <a:r>
              <a:rPr kumimoji="1" lang="en-US" altLang="ja-JP" sz="4400" dirty="0" smtClean="0">
                <a:solidFill>
                  <a:schemeClr val="accent1"/>
                </a:solidFill>
              </a:rPr>
              <a:t>partition</a:t>
            </a:r>
            <a:endParaRPr kumimoji="1" lang="ja-JP" altLang="en-US" sz="44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194" y="2288103"/>
            <a:ext cx="2943636" cy="1076475"/>
          </a:xfrm>
          <a:prstGeom prst="rect">
            <a:avLst/>
          </a:prstGeom>
        </p:spPr>
      </p:pic>
    </p:spTree>
    <p:extLst>
      <p:ext uri="{BB962C8B-B14F-4D97-AF65-F5344CB8AC3E}">
        <p14:creationId xmlns:p14="http://schemas.microsoft.com/office/powerpoint/2010/main" val="118425935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4229100" y="547523"/>
            <a:ext cx="4705350" cy="769441"/>
          </a:xfrm>
          <a:prstGeom prst="rect">
            <a:avLst/>
          </a:prstGeom>
          <a:noFill/>
        </p:spPr>
        <p:txBody>
          <a:bodyPr wrap="square" rtlCol="0">
            <a:spAutoFit/>
          </a:bodyPr>
          <a:lstStyle/>
          <a:p>
            <a:r>
              <a:rPr kumimoji="1" lang="en-US" altLang="ja-JP" sz="4400" dirty="0" smtClean="0">
                <a:solidFill>
                  <a:schemeClr val="accent1"/>
                </a:solidFill>
              </a:rPr>
              <a:t>Free memory</a:t>
            </a:r>
            <a:endParaRPr kumimoji="1" lang="ja-JP" altLang="en-US" sz="4400" dirty="0">
              <a:solidFill>
                <a:schemeClr val="accent1"/>
              </a:solidFill>
            </a:endParaRPr>
          </a:p>
        </p:txBody>
      </p:sp>
      <p:sp>
        <p:nvSpPr>
          <p:cNvPr id="4" name="Rectangle 3"/>
          <p:cNvSpPr/>
          <p:nvPr/>
        </p:nvSpPr>
        <p:spPr>
          <a:xfrm>
            <a:off x="408309" y="1567934"/>
            <a:ext cx="2612382" cy="369332"/>
          </a:xfrm>
          <a:prstGeom prst="rect">
            <a:avLst/>
          </a:prstGeom>
        </p:spPr>
        <p:txBody>
          <a:bodyPr wrap="none">
            <a:spAutoFit/>
          </a:bodyPr>
          <a:lstStyle/>
          <a:p>
            <a:r>
              <a:rPr lang="en-US" altLang="ja-JP" b="1" dirty="0">
                <a:solidFill>
                  <a:srgbClr val="333333"/>
                </a:solidFill>
                <a:latin typeface="Roboto Slab"/>
              </a:rPr>
              <a:t>free – Free memory</a:t>
            </a:r>
            <a:endParaRPr lang="en-US" altLang="ja-JP" b="1" i="0" dirty="0">
              <a:solidFill>
                <a:srgbClr val="333333"/>
              </a:solidFill>
              <a:effectLst/>
              <a:latin typeface="Roboto Slab"/>
            </a:endParaRPr>
          </a:p>
        </p:txBody>
      </p:sp>
      <p:sp>
        <p:nvSpPr>
          <p:cNvPr id="7" name="Rectangle 6"/>
          <p:cNvSpPr/>
          <p:nvPr/>
        </p:nvSpPr>
        <p:spPr>
          <a:xfrm>
            <a:off x="408309" y="2197149"/>
            <a:ext cx="6096000" cy="1200329"/>
          </a:xfrm>
          <a:prstGeom prst="rect">
            <a:avLst/>
          </a:prstGeom>
        </p:spPr>
        <p:txBody>
          <a:bodyPr>
            <a:spAutoFit/>
          </a:bodyPr>
          <a:lstStyle/>
          <a:p>
            <a:r>
              <a:rPr lang="ja-JP" altLang="en-US" dirty="0"/>
              <a:t>free shows information about the free, used, swap memory available (or currently free) in your system. You can use free -m to view memory in KBs and free â€“g to view memory in GBs.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691" y="3886091"/>
            <a:ext cx="6049219" cy="1562318"/>
          </a:xfrm>
          <a:prstGeom prst="rect">
            <a:avLst/>
          </a:prstGeom>
        </p:spPr>
      </p:pic>
      <p:sp>
        <p:nvSpPr>
          <p:cNvPr id="9" name="Rectangle 8"/>
          <p:cNvSpPr/>
          <p:nvPr/>
        </p:nvSpPr>
        <p:spPr>
          <a:xfrm>
            <a:off x="17805" y="6488668"/>
            <a:ext cx="5423280" cy="369332"/>
          </a:xfrm>
          <a:prstGeom prst="rect">
            <a:avLst/>
          </a:prstGeom>
        </p:spPr>
        <p:txBody>
          <a:bodyPr wrap="none">
            <a:spAutoFit/>
          </a:bodyPr>
          <a:lstStyle/>
          <a:p>
            <a:r>
              <a:rPr lang="ja-JP" altLang="en-US" dirty="0"/>
              <a:t>http://www.computerhope.com/unix/free.htm</a:t>
            </a:r>
          </a:p>
        </p:txBody>
      </p:sp>
    </p:spTree>
    <p:extLst>
      <p:ext uri="{BB962C8B-B14F-4D97-AF65-F5344CB8AC3E}">
        <p14:creationId xmlns:p14="http://schemas.microsoft.com/office/powerpoint/2010/main" val="212792335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4686300" y="245148"/>
            <a:ext cx="4705350" cy="769441"/>
          </a:xfrm>
          <a:prstGeom prst="rect">
            <a:avLst/>
          </a:prstGeom>
          <a:noFill/>
        </p:spPr>
        <p:txBody>
          <a:bodyPr wrap="square" rtlCol="0">
            <a:spAutoFit/>
          </a:bodyPr>
          <a:lstStyle/>
          <a:p>
            <a:r>
              <a:rPr kumimoji="1" lang="en-US" altLang="ja-JP" sz="4400" dirty="0" smtClean="0">
                <a:solidFill>
                  <a:schemeClr val="accent1"/>
                </a:solidFill>
              </a:rPr>
              <a:t>jobs</a:t>
            </a:r>
            <a:endParaRPr kumimoji="1" lang="ja-JP" altLang="en-US" sz="44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177408"/>
            <a:ext cx="4554006" cy="4872516"/>
          </a:xfrm>
          <a:prstGeom prst="rect">
            <a:avLst/>
          </a:prstGeom>
        </p:spPr>
      </p:pic>
      <p:sp>
        <p:nvSpPr>
          <p:cNvPr id="7" name="Rectangle 6"/>
          <p:cNvSpPr/>
          <p:nvPr/>
        </p:nvSpPr>
        <p:spPr>
          <a:xfrm>
            <a:off x="169776" y="6488668"/>
            <a:ext cx="5565947" cy="369332"/>
          </a:xfrm>
          <a:prstGeom prst="rect">
            <a:avLst/>
          </a:prstGeom>
        </p:spPr>
        <p:txBody>
          <a:bodyPr wrap="none">
            <a:spAutoFit/>
          </a:bodyPr>
          <a:lstStyle/>
          <a:p>
            <a:r>
              <a:rPr lang="ja-JP" altLang="en-US" dirty="0"/>
              <a:t>http://www.computerhope.com/unix/ujobs.htm</a:t>
            </a:r>
          </a:p>
        </p:txBody>
      </p:sp>
      <p:sp>
        <p:nvSpPr>
          <p:cNvPr id="8" name="Rectangle 7"/>
          <p:cNvSpPr/>
          <p:nvPr/>
        </p:nvSpPr>
        <p:spPr>
          <a:xfrm>
            <a:off x="323850" y="1633835"/>
            <a:ext cx="6096000" cy="923330"/>
          </a:xfrm>
          <a:prstGeom prst="rect">
            <a:avLst/>
          </a:prstGeom>
        </p:spPr>
        <p:txBody>
          <a:bodyPr>
            <a:spAutoFit/>
          </a:bodyPr>
          <a:lstStyle/>
          <a:p>
            <a:r>
              <a:rPr lang="en-US" altLang="ja-JP" dirty="0">
                <a:solidFill>
                  <a:srgbClr val="454545"/>
                </a:solidFill>
                <a:latin typeface="Verdana" panose="020B0604030504040204" pitchFamily="34" charset="0"/>
              </a:rPr>
              <a:t>Lists the status of all running jobs.</a:t>
            </a:r>
          </a:p>
          <a:p>
            <a:r>
              <a:rPr lang="en-US" altLang="ja-JP" dirty="0"/>
              <a:t/>
            </a:r>
            <a:br>
              <a:rPr lang="en-US" altLang="ja-JP" dirty="0"/>
            </a:br>
            <a:endParaRPr lang="ja-JP" altLang="en-US" dirty="0"/>
          </a:p>
        </p:txBody>
      </p:sp>
    </p:spTree>
    <p:extLst>
      <p:ext uri="{BB962C8B-B14F-4D97-AF65-F5344CB8AC3E}">
        <p14:creationId xmlns:p14="http://schemas.microsoft.com/office/powerpoint/2010/main" val="428216560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942105" cy="707886"/>
          </a:xfrm>
          <a:prstGeom prst="rect">
            <a:avLst/>
          </a:prstGeom>
          <a:noFill/>
        </p:spPr>
        <p:txBody>
          <a:bodyPr wrap="none" rtlCol="0">
            <a:spAutoFit/>
          </a:bodyPr>
          <a:lstStyle/>
          <a:p>
            <a:pPr fontAlgn="t"/>
            <a:r>
              <a:rPr kumimoji="1" lang="en-US" altLang="ja-JP" sz="2000" b="1" dirty="0">
                <a:solidFill>
                  <a:schemeClr val="accent1"/>
                </a:solidFill>
              </a:rPr>
              <a:t>Process File System Monitoring</a:t>
            </a:r>
          </a:p>
          <a:p>
            <a:pPr fontAlgn="t"/>
            <a:endParaRPr lang="en-US" altLang="ja-JP" sz="2000" dirty="0">
              <a:solidFill>
                <a:schemeClr val="accent1"/>
              </a:solidFill>
            </a:endParaRPr>
          </a:p>
        </p:txBody>
      </p:sp>
      <p:sp>
        <p:nvSpPr>
          <p:cNvPr id="3" name="TextBox 2"/>
          <p:cNvSpPr txBox="1"/>
          <p:nvPr/>
        </p:nvSpPr>
        <p:spPr>
          <a:xfrm>
            <a:off x="2628900" y="384036"/>
            <a:ext cx="7162800" cy="1446550"/>
          </a:xfrm>
          <a:prstGeom prst="rect">
            <a:avLst/>
          </a:prstGeom>
          <a:noFill/>
        </p:spPr>
        <p:txBody>
          <a:bodyPr wrap="square" rtlCol="0">
            <a:spAutoFit/>
          </a:bodyPr>
          <a:lstStyle/>
          <a:p>
            <a:r>
              <a:rPr lang="en-US" altLang="ja-JP" sz="4400" dirty="0">
                <a:solidFill>
                  <a:schemeClr val="accent1"/>
                </a:solidFill>
              </a:rPr>
              <a:t>Find out </a:t>
            </a:r>
            <a:r>
              <a:rPr lang="en-US" altLang="ja-JP" sz="4400" dirty="0" smtClean="0">
                <a:solidFill>
                  <a:schemeClr val="accent1"/>
                </a:solidFill>
              </a:rPr>
              <a:t>working </a:t>
            </a:r>
            <a:r>
              <a:rPr lang="en-US" altLang="ja-JP" sz="4400" dirty="0">
                <a:solidFill>
                  <a:schemeClr val="accent1"/>
                </a:solidFill>
              </a:rPr>
              <a:t>directory for a process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44" y="1830586"/>
            <a:ext cx="4925112" cy="157184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923" y="1880216"/>
            <a:ext cx="4878615" cy="4388592"/>
          </a:xfrm>
          <a:prstGeom prst="rect">
            <a:avLst/>
          </a:prstGeom>
        </p:spPr>
      </p:pic>
    </p:spTree>
    <p:extLst>
      <p:ext uri="{BB962C8B-B14F-4D97-AF65-F5344CB8AC3E}">
        <p14:creationId xmlns:p14="http://schemas.microsoft.com/office/powerpoint/2010/main" val="143211717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00550" y="2534034"/>
            <a:ext cx="4705350" cy="1200329"/>
          </a:xfrm>
          <a:prstGeom prst="rect">
            <a:avLst/>
          </a:prstGeom>
          <a:noFill/>
        </p:spPr>
        <p:txBody>
          <a:bodyPr wrap="square" rtlCol="0">
            <a:spAutoFit/>
          </a:bodyPr>
          <a:lstStyle/>
          <a:p>
            <a:r>
              <a:rPr kumimoji="1" lang="en-US" altLang="ja-JP" sz="7200" dirty="0" smtClean="0"/>
              <a:t>Helpers</a:t>
            </a:r>
            <a:endParaRPr kumimoji="1" lang="ja-JP" altLang="en-US" sz="7200" dirty="0"/>
          </a:p>
        </p:txBody>
      </p:sp>
    </p:spTree>
    <p:extLst>
      <p:ext uri="{BB962C8B-B14F-4D97-AF65-F5344CB8AC3E}">
        <p14:creationId xmlns:p14="http://schemas.microsoft.com/office/powerpoint/2010/main" val="240678814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dirty="0">
                <a:solidFill>
                  <a:schemeClr val="accent1"/>
                </a:solidFill>
              </a:rPr>
              <a:t>Helpers</a:t>
            </a:r>
            <a:endParaRPr kumimoji="1" lang="ja-JP" altLang="en-US" sz="2800" dirty="0">
              <a:solidFill>
                <a:schemeClr val="accent1"/>
              </a:solidFill>
            </a:endParaRPr>
          </a:p>
        </p:txBody>
      </p:sp>
      <p:sp>
        <p:nvSpPr>
          <p:cNvPr id="4" name="TextBox 3"/>
          <p:cNvSpPr txBox="1"/>
          <p:nvPr/>
        </p:nvSpPr>
        <p:spPr>
          <a:xfrm>
            <a:off x="4918572" y="-6579"/>
            <a:ext cx="4711397" cy="830997"/>
          </a:xfrm>
          <a:prstGeom prst="rect">
            <a:avLst/>
          </a:prstGeom>
          <a:noFill/>
        </p:spPr>
        <p:txBody>
          <a:bodyPr wrap="square" rtlCol="0">
            <a:spAutoFit/>
          </a:bodyPr>
          <a:lstStyle/>
          <a:p>
            <a:r>
              <a:rPr lang="en-US" altLang="ja-JP" sz="4800" b="1" dirty="0" smtClean="0">
                <a:solidFill>
                  <a:schemeClr val="accent1"/>
                </a:solidFill>
              </a:rPr>
              <a:t>man</a:t>
            </a:r>
            <a:r>
              <a:rPr lang="en-US" altLang="ja-JP" sz="4800" b="1" dirty="0">
                <a:solidFill>
                  <a:schemeClr val="accent1"/>
                </a:solidFill>
              </a:rPr>
              <a:t> </a:t>
            </a:r>
          </a:p>
        </p:txBody>
      </p:sp>
      <p:sp>
        <p:nvSpPr>
          <p:cNvPr id="5" name="Rectangle 4"/>
          <p:cNvSpPr/>
          <p:nvPr/>
        </p:nvSpPr>
        <p:spPr>
          <a:xfrm>
            <a:off x="285750" y="942971"/>
            <a:ext cx="6096000" cy="923330"/>
          </a:xfrm>
          <a:prstGeom prst="rect">
            <a:avLst/>
          </a:prstGeom>
        </p:spPr>
        <p:txBody>
          <a:bodyPr>
            <a:spAutoFit/>
          </a:bodyPr>
          <a:lstStyle/>
          <a:p>
            <a:r>
              <a:rPr lang="en-US" altLang="ja-JP" b="1" smtClean="0">
                <a:solidFill>
                  <a:srgbClr val="333333"/>
                </a:solidFill>
                <a:latin typeface="Roboto Slab"/>
              </a:rPr>
              <a:t>man – Manual</a:t>
            </a:r>
          </a:p>
          <a:p>
            <a:r>
              <a:rPr lang="en-US" altLang="ja-JP" smtClean="0"/>
              <a:t/>
            </a:r>
            <a:br>
              <a:rPr lang="en-US" altLang="ja-JP" smtClean="0"/>
            </a:br>
            <a:endParaRPr lang="ja-JP" altLang="en-US" dirty="0"/>
          </a:p>
        </p:txBody>
      </p:sp>
      <p:sp>
        <p:nvSpPr>
          <p:cNvPr id="6" name="Rectangle 5"/>
          <p:cNvSpPr/>
          <p:nvPr/>
        </p:nvSpPr>
        <p:spPr>
          <a:xfrm>
            <a:off x="285750" y="1683657"/>
            <a:ext cx="6096000" cy="923330"/>
          </a:xfrm>
          <a:prstGeom prst="rect">
            <a:avLst/>
          </a:prstGeom>
        </p:spPr>
        <p:txBody>
          <a:bodyPr>
            <a:spAutoFit/>
          </a:bodyPr>
          <a:lstStyle/>
          <a:p>
            <a:r>
              <a:rPr lang="en-US" altLang="ja-JP" dirty="0">
                <a:solidFill>
                  <a:srgbClr val="000000"/>
                </a:solidFill>
                <a:latin typeface="verdana" panose="020B0604030504040204" pitchFamily="34" charset="0"/>
              </a:rPr>
              <a:t>man - format and display the on-line manual pages</a:t>
            </a:r>
            <a:r>
              <a:rPr lang="en-US" altLang="ja-JP" dirty="0"/>
              <a:t/>
            </a:r>
            <a:br>
              <a:rPr lang="en-US" altLang="ja-JP" dirty="0"/>
            </a:br>
            <a:endParaRPr lang="ja-JP" alt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643" y="2286052"/>
            <a:ext cx="6211167" cy="3972479"/>
          </a:xfrm>
          <a:prstGeom prst="rect">
            <a:avLst/>
          </a:prstGeom>
        </p:spPr>
      </p:pic>
      <p:sp>
        <p:nvSpPr>
          <p:cNvPr id="3" name="Rectangle 2"/>
          <p:cNvSpPr/>
          <p:nvPr/>
        </p:nvSpPr>
        <p:spPr>
          <a:xfrm>
            <a:off x="0" y="6478600"/>
            <a:ext cx="5636479" cy="369332"/>
          </a:xfrm>
          <a:prstGeom prst="rect">
            <a:avLst/>
          </a:prstGeom>
        </p:spPr>
        <p:txBody>
          <a:bodyPr wrap="none">
            <a:spAutoFit/>
          </a:bodyPr>
          <a:lstStyle/>
          <a:p>
            <a:r>
              <a:rPr lang="ja-JP" altLang="en-US" dirty="0"/>
              <a:t>http://www.computerhope.com/unix/uman.htm</a:t>
            </a:r>
          </a:p>
        </p:txBody>
      </p:sp>
    </p:spTree>
    <p:extLst>
      <p:ext uri="{BB962C8B-B14F-4D97-AF65-F5344CB8AC3E}">
        <p14:creationId xmlns:p14="http://schemas.microsoft.com/office/powerpoint/2010/main" val="7455698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dirty="0">
                <a:solidFill>
                  <a:schemeClr val="accent1"/>
                </a:solidFill>
              </a:rPr>
              <a:t>Helpers</a:t>
            </a:r>
            <a:endParaRPr kumimoji="1" lang="ja-JP" altLang="en-US" sz="2800" dirty="0">
              <a:solidFill>
                <a:schemeClr val="accent1"/>
              </a:solidFill>
            </a:endParaRPr>
          </a:p>
        </p:txBody>
      </p:sp>
      <p:sp>
        <p:nvSpPr>
          <p:cNvPr id="4" name="TextBox 3"/>
          <p:cNvSpPr txBox="1"/>
          <p:nvPr/>
        </p:nvSpPr>
        <p:spPr>
          <a:xfrm>
            <a:off x="4918572" y="-6579"/>
            <a:ext cx="4711397" cy="830997"/>
          </a:xfrm>
          <a:prstGeom prst="rect">
            <a:avLst/>
          </a:prstGeom>
          <a:noFill/>
        </p:spPr>
        <p:txBody>
          <a:bodyPr wrap="square" rtlCol="0">
            <a:spAutoFit/>
          </a:bodyPr>
          <a:lstStyle/>
          <a:p>
            <a:r>
              <a:rPr lang="en-US" altLang="ja-JP" sz="4800" b="1" dirty="0" smtClean="0">
                <a:solidFill>
                  <a:schemeClr val="accent1"/>
                </a:solidFill>
              </a:rPr>
              <a:t>help</a:t>
            </a:r>
            <a:endParaRPr lang="en-US" altLang="ja-JP" sz="4800" b="1" dirty="0">
              <a:solidFill>
                <a:schemeClr val="accent1"/>
              </a:solidFill>
            </a:endParaRPr>
          </a:p>
        </p:txBody>
      </p:sp>
      <p:sp>
        <p:nvSpPr>
          <p:cNvPr id="7" name="Rectangle 6"/>
          <p:cNvSpPr/>
          <p:nvPr/>
        </p:nvSpPr>
        <p:spPr>
          <a:xfrm>
            <a:off x="228600" y="1247686"/>
            <a:ext cx="6096000" cy="1200329"/>
          </a:xfrm>
          <a:prstGeom prst="rect">
            <a:avLst/>
          </a:prstGeom>
        </p:spPr>
        <p:txBody>
          <a:bodyPr>
            <a:spAutoFit/>
          </a:bodyPr>
          <a:lstStyle/>
          <a:p>
            <a:r>
              <a:rPr lang="ja-JP" altLang="en-US" dirty="0"/>
              <a:t>&lt;command-name&gt; --help lists all the available commands in the terminal. You can use ‘-h’ or ‘–help’ (help has two hyphens here) option with any command to get help for that specific command.</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609" y="824418"/>
            <a:ext cx="4954954" cy="5763094"/>
          </a:xfrm>
          <a:prstGeom prst="rect">
            <a:avLst/>
          </a:prstGeom>
        </p:spPr>
      </p:pic>
      <p:sp>
        <p:nvSpPr>
          <p:cNvPr id="10" name="Rectangle 9"/>
          <p:cNvSpPr/>
          <p:nvPr/>
        </p:nvSpPr>
        <p:spPr>
          <a:xfrm>
            <a:off x="-15378" y="6488668"/>
            <a:ext cx="5617243" cy="369332"/>
          </a:xfrm>
          <a:prstGeom prst="rect">
            <a:avLst/>
          </a:prstGeom>
        </p:spPr>
        <p:txBody>
          <a:bodyPr wrap="none">
            <a:spAutoFit/>
          </a:bodyPr>
          <a:lstStyle/>
          <a:p>
            <a:r>
              <a:rPr lang="ja-JP" altLang="en-US" dirty="0"/>
              <a:t>http://www.computerhope.com/unix/uhelp.htm</a:t>
            </a:r>
          </a:p>
        </p:txBody>
      </p:sp>
    </p:spTree>
    <p:extLst>
      <p:ext uri="{BB962C8B-B14F-4D97-AF65-F5344CB8AC3E}">
        <p14:creationId xmlns:p14="http://schemas.microsoft.com/office/powerpoint/2010/main" val="22983327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121232" y="0"/>
            <a:ext cx="1949536" cy="830997"/>
          </a:xfrm>
          <a:prstGeom prst="rect">
            <a:avLst/>
          </a:prstGeom>
          <a:noFill/>
        </p:spPr>
        <p:txBody>
          <a:bodyPr wrap="square" rtlCol="0">
            <a:spAutoFit/>
          </a:bodyPr>
          <a:lstStyle/>
          <a:p>
            <a:r>
              <a:rPr lang="en-US" altLang="ja-JP" sz="4800" b="1" dirty="0" smtClean="0">
                <a:solidFill>
                  <a:schemeClr val="accent1"/>
                </a:solidFill>
              </a:rPr>
              <a:t>echo</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a:t>
            </a:r>
            <a:r>
              <a:rPr lang="en-US" altLang="ja-JP" dirty="0"/>
              <a:t>display a line of text</a:t>
            </a:r>
            <a:endParaRPr kumimoji="1" lang="ja-JP" altLang="en-US" b="1" dirty="0">
              <a:solidFill>
                <a:schemeClr val="accent1"/>
              </a:solidFill>
            </a:endParaRPr>
          </a:p>
        </p:txBody>
      </p:sp>
      <p:sp>
        <p:nvSpPr>
          <p:cNvPr id="7" name="Rectangle 6"/>
          <p:cNvSpPr/>
          <p:nvPr/>
        </p:nvSpPr>
        <p:spPr>
          <a:xfrm>
            <a:off x="0" y="1454978"/>
            <a:ext cx="553357" cy="369332"/>
          </a:xfrm>
          <a:prstGeom prst="rect">
            <a:avLst/>
          </a:prstGeom>
        </p:spPr>
        <p:txBody>
          <a:bodyPr wrap="none">
            <a:spAutoFit/>
          </a:bodyPr>
          <a:lstStyle/>
          <a:p>
            <a:r>
              <a:rPr lang="en-US" altLang="ja-JP" b="1" dirty="0" smtClean="0"/>
              <a:t>cat</a:t>
            </a:r>
            <a:endParaRPr lang="en-US" altLang="ja-JP" b="1" dirty="0"/>
          </a:p>
        </p:txBody>
      </p:sp>
      <p:sp>
        <p:nvSpPr>
          <p:cNvPr id="8" name="Rectangle 7"/>
          <p:cNvSpPr/>
          <p:nvPr/>
        </p:nvSpPr>
        <p:spPr>
          <a:xfrm>
            <a:off x="0" y="2280484"/>
            <a:ext cx="3243196" cy="369332"/>
          </a:xfrm>
          <a:prstGeom prst="rect">
            <a:avLst/>
          </a:prstGeom>
        </p:spPr>
        <p:txBody>
          <a:bodyPr wrap="none">
            <a:spAutoFit/>
          </a:bodyPr>
          <a:lstStyle/>
          <a:p>
            <a:r>
              <a:rPr lang="en-US" altLang="ja-JP" b="1" dirty="0"/>
              <a:t>echo</a:t>
            </a:r>
            <a:r>
              <a:rPr lang="en-US" altLang="ja-JP" dirty="0"/>
              <a:t> [</a:t>
            </a:r>
            <a:r>
              <a:rPr lang="en-US" altLang="ja-JP" i="1" dirty="0"/>
              <a:t>OPTION</a:t>
            </a:r>
            <a:r>
              <a:rPr lang="en-US" altLang="ja-JP" dirty="0"/>
              <a:t>]... [</a:t>
            </a:r>
            <a:r>
              <a:rPr lang="en-US" altLang="ja-JP" i="1" dirty="0"/>
              <a:t>STRING</a:t>
            </a:r>
            <a:r>
              <a:rPr lang="en-US" altLang="ja-JP" dirty="0"/>
              <a: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858" y="1575909"/>
            <a:ext cx="6192114" cy="2886478"/>
          </a:xfrm>
          <a:prstGeom prst="rect">
            <a:avLst/>
          </a:prstGeom>
        </p:spPr>
      </p:pic>
      <p:sp>
        <p:nvSpPr>
          <p:cNvPr id="3" name="Rectangle 2"/>
          <p:cNvSpPr/>
          <p:nvPr/>
        </p:nvSpPr>
        <p:spPr>
          <a:xfrm>
            <a:off x="0" y="6369631"/>
            <a:ext cx="5713424" cy="369332"/>
          </a:xfrm>
          <a:prstGeom prst="rect">
            <a:avLst/>
          </a:prstGeom>
        </p:spPr>
        <p:txBody>
          <a:bodyPr wrap="none">
            <a:spAutoFit/>
          </a:bodyPr>
          <a:lstStyle/>
          <a:p>
            <a:r>
              <a:rPr lang="ja-JP" altLang="en-US" dirty="0"/>
              <a:t>http://www.computerhope.com/unix/uecho.htm</a:t>
            </a:r>
          </a:p>
        </p:txBody>
      </p:sp>
    </p:spTree>
    <p:extLst>
      <p:ext uri="{BB962C8B-B14F-4D97-AF65-F5344CB8AC3E}">
        <p14:creationId xmlns:p14="http://schemas.microsoft.com/office/powerpoint/2010/main" val="268840949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dirty="0">
                <a:solidFill>
                  <a:schemeClr val="accent1"/>
                </a:solidFill>
              </a:rPr>
              <a:t>Helpers</a:t>
            </a:r>
            <a:endParaRPr kumimoji="1" lang="ja-JP" altLang="en-US" sz="2800" dirty="0">
              <a:solidFill>
                <a:schemeClr val="accent1"/>
              </a:solidFill>
            </a:endParaRPr>
          </a:p>
        </p:txBody>
      </p:sp>
      <p:sp>
        <p:nvSpPr>
          <p:cNvPr id="4" name="TextBox 3"/>
          <p:cNvSpPr txBox="1"/>
          <p:nvPr/>
        </p:nvSpPr>
        <p:spPr>
          <a:xfrm>
            <a:off x="4918572" y="-6579"/>
            <a:ext cx="4711397" cy="830997"/>
          </a:xfrm>
          <a:prstGeom prst="rect">
            <a:avLst/>
          </a:prstGeom>
          <a:noFill/>
        </p:spPr>
        <p:txBody>
          <a:bodyPr wrap="square" rtlCol="0">
            <a:spAutoFit/>
          </a:bodyPr>
          <a:lstStyle/>
          <a:p>
            <a:r>
              <a:rPr lang="en-US" altLang="ja-JP" sz="4800" b="1" dirty="0" smtClean="0">
                <a:solidFill>
                  <a:schemeClr val="accent1"/>
                </a:solidFill>
              </a:rPr>
              <a:t>info</a:t>
            </a:r>
            <a:endParaRPr lang="en-US" altLang="ja-JP" sz="4800" b="1" dirty="0">
              <a:solidFill>
                <a:schemeClr val="accent1"/>
              </a:solidFill>
            </a:endParaRPr>
          </a:p>
        </p:txBody>
      </p:sp>
      <p:sp>
        <p:nvSpPr>
          <p:cNvPr id="3" name="Rectangle 2"/>
          <p:cNvSpPr/>
          <p:nvPr/>
        </p:nvSpPr>
        <p:spPr>
          <a:xfrm>
            <a:off x="350599" y="1072634"/>
            <a:ext cx="3299301" cy="369332"/>
          </a:xfrm>
          <a:prstGeom prst="rect">
            <a:avLst/>
          </a:prstGeom>
        </p:spPr>
        <p:txBody>
          <a:bodyPr wrap="none">
            <a:spAutoFit/>
          </a:bodyPr>
          <a:lstStyle/>
          <a:p>
            <a:r>
              <a:rPr lang="en-US" altLang="ja-JP" dirty="0">
                <a:solidFill>
                  <a:srgbClr val="000000"/>
                </a:solidFill>
                <a:latin typeface="verdana" panose="020B0604030504040204" pitchFamily="34" charset="0"/>
              </a:rPr>
              <a:t>info - read Info documents</a:t>
            </a:r>
            <a:endParaRPr lang="ja-JP" altLang="en-US" dirty="0"/>
          </a:p>
        </p:txBody>
      </p:sp>
      <p:sp>
        <p:nvSpPr>
          <p:cNvPr id="5" name="Rectangle 4"/>
          <p:cNvSpPr/>
          <p:nvPr/>
        </p:nvSpPr>
        <p:spPr>
          <a:xfrm>
            <a:off x="350599" y="1668214"/>
            <a:ext cx="6096000" cy="646331"/>
          </a:xfrm>
          <a:prstGeom prst="rect">
            <a:avLst/>
          </a:prstGeom>
        </p:spPr>
        <p:txBody>
          <a:bodyPr>
            <a:spAutoFit/>
          </a:bodyPr>
          <a:lstStyle/>
          <a:p>
            <a:r>
              <a:rPr lang="en-US" altLang="ja-JP" dirty="0">
                <a:solidFill>
                  <a:srgbClr val="000000"/>
                </a:solidFill>
                <a:latin typeface="Calibri" panose="020F0502020204030204" pitchFamily="34" charset="0"/>
              </a:rPr>
              <a:t>SYNOPSIS</a:t>
            </a:r>
          </a:p>
          <a:p>
            <a:r>
              <a:rPr lang="en-US" altLang="ja-JP" b="1" dirty="0">
                <a:solidFill>
                  <a:srgbClr val="000000"/>
                </a:solidFill>
                <a:latin typeface="verdana" panose="020B0604030504040204" pitchFamily="34" charset="0"/>
              </a:rPr>
              <a:t>info</a:t>
            </a:r>
            <a:r>
              <a:rPr lang="en-US" altLang="ja-JP" dirty="0">
                <a:solidFill>
                  <a:srgbClr val="000000"/>
                </a:solidFill>
                <a:latin typeface="verdana" panose="020B0604030504040204" pitchFamily="34" charset="0"/>
              </a:rPr>
              <a:t> [</a:t>
            </a:r>
            <a:r>
              <a:rPr lang="en-US" altLang="ja-JP" i="1" dirty="0">
                <a:solidFill>
                  <a:srgbClr val="000000"/>
                </a:solidFill>
                <a:latin typeface="verdana" panose="020B0604030504040204" pitchFamily="34" charset="0"/>
              </a:rPr>
              <a:t>OPTION</a:t>
            </a:r>
            <a:r>
              <a:rPr lang="en-US" altLang="ja-JP" dirty="0">
                <a:solidFill>
                  <a:srgbClr val="000000"/>
                </a:solidFill>
                <a:latin typeface="verdana" panose="020B0604030504040204" pitchFamily="34" charset="0"/>
              </a:rPr>
              <a:t>]... [</a:t>
            </a:r>
            <a:r>
              <a:rPr lang="en-US" altLang="ja-JP" i="1" dirty="0">
                <a:solidFill>
                  <a:srgbClr val="000000"/>
                </a:solidFill>
                <a:latin typeface="verdana" panose="020B0604030504040204" pitchFamily="34" charset="0"/>
              </a:rPr>
              <a:t>MENU-ITEM</a:t>
            </a:r>
            <a:r>
              <a:rPr lang="en-US" altLang="ja-JP" dirty="0">
                <a:solidFill>
                  <a:srgbClr val="000000"/>
                </a:solidFill>
                <a:latin typeface="verdana" panose="020B0604030504040204" pitchFamily="34" charset="0"/>
              </a:rPr>
              <a:t>...]</a:t>
            </a:r>
            <a:endParaRPr lang="ja-JP"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552" y="1072634"/>
            <a:ext cx="4840417" cy="5416034"/>
          </a:xfrm>
          <a:prstGeom prst="rect">
            <a:avLst/>
          </a:prstGeom>
        </p:spPr>
      </p:pic>
      <p:sp>
        <p:nvSpPr>
          <p:cNvPr id="7" name="Rectangle 6"/>
          <p:cNvSpPr/>
          <p:nvPr/>
        </p:nvSpPr>
        <p:spPr>
          <a:xfrm>
            <a:off x="0" y="6530250"/>
            <a:ext cx="5391219" cy="369332"/>
          </a:xfrm>
          <a:prstGeom prst="rect">
            <a:avLst/>
          </a:prstGeom>
        </p:spPr>
        <p:txBody>
          <a:bodyPr wrap="none">
            <a:spAutoFit/>
          </a:bodyPr>
          <a:lstStyle/>
          <a:p>
            <a:r>
              <a:rPr lang="ja-JP" altLang="en-US" dirty="0"/>
              <a:t>http://www.computerhope.com/unix/info.htm</a:t>
            </a:r>
          </a:p>
        </p:txBody>
      </p:sp>
    </p:spTree>
    <p:extLst>
      <p:ext uri="{BB962C8B-B14F-4D97-AF65-F5344CB8AC3E}">
        <p14:creationId xmlns:p14="http://schemas.microsoft.com/office/powerpoint/2010/main" val="115640286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1922" y="2660421"/>
            <a:ext cx="4711397" cy="1200329"/>
          </a:xfrm>
          <a:prstGeom prst="rect">
            <a:avLst/>
          </a:prstGeom>
          <a:noFill/>
        </p:spPr>
        <p:txBody>
          <a:bodyPr wrap="square" rtlCol="0">
            <a:spAutoFit/>
          </a:bodyPr>
          <a:lstStyle/>
          <a:p>
            <a:r>
              <a:rPr lang="en-US" altLang="ja-JP" sz="7200" b="1" dirty="0" smtClean="0"/>
              <a:t>END</a:t>
            </a:r>
            <a:endParaRPr lang="en-US" altLang="ja-JP" sz="7200" b="1" dirty="0"/>
          </a:p>
        </p:txBody>
      </p:sp>
    </p:spTree>
    <p:extLst>
      <p:ext uri="{BB962C8B-B14F-4D97-AF65-F5344CB8AC3E}">
        <p14:creationId xmlns:p14="http://schemas.microsoft.com/office/powerpoint/2010/main" val="1099224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607605" y="-647910"/>
            <a:ext cx="4976790" cy="1569660"/>
          </a:xfrm>
          <a:prstGeom prst="rect">
            <a:avLst/>
          </a:prstGeom>
          <a:noFill/>
        </p:spPr>
        <p:txBody>
          <a:bodyPr wrap="square" rtlCol="0">
            <a:spAutoFit/>
          </a:bodyPr>
          <a:lstStyle/>
          <a:p>
            <a:r>
              <a:rPr lang="en-US" altLang="ja-JP" sz="4800" b="1" dirty="0" smtClean="0">
                <a:solidFill>
                  <a:schemeClr val="accent1"/>
                </a:solidFill>
                <a:latin typeface="verdana" panose="020B0604030504040204" pitchFamily="34" charset="0"/>
              </a:rPr>
              <a:t>		Redirection</a:t>
            </a:r>
            <a:endParaRPr lang="ja-JP" altLang="en-US" sz="4800" dirty="0">
              <a:solidFill>
                <a:schemeClr val="accent1"/>
              </a:solidFill>
            </a:endParaRPr>
          </a:p>
        </p:txBody>
      </p:sp>
      <p:sp>
        <p:nvSpPr>
          <p:cNvPr id="20" name="TextBox 19"/>
          <p:cNvSpPr txBox="1"/>
          <p:nvPr/>
        </p:nvSpPr>
        <p:spPr>
          <a:xfrm>
            <a:off x="9218645" y="6498323"/>
            <a:ext cx="2973355" cy="369332"/>
          </a:xfrm>
          <a:prstGeom prst="rect">
            <a:avLst/>
          </a:prstGeom>
          <a:noFill/>
        </p:spPr>
        <p:txBody>
          <a:bodyPr wrap="square" rtlCol="0">
            <a:spAutoFit/>
          </a:bodyPr>
          <a:lstStyle/>
          <a:p>
            <a:r>
              <a:rPr kumimoji="1" lang="en-US" altLang="ja-JP" dirty="0" smtClean="0">
                <a:solidFill>
                  <a:schemeClr val="accent1"/>
                </a:solidFill>
              </a:rPr>
              <a:t>Type man </a:t>
            </a:r>
            <a:r>
              <a:rPr kumimoji="1" lang="en-US" altLang="ja-JP" dirty="0" err="1" smtClean="0">
                <a:solidFill>
                  <a:schemeClr val="accent1"/>
                </a:solidFill>
              </a:rPr>
              <a:t>ls</a:t>
            </a:r>
            <a:r>
              <a:rPr kumimoji="1" lang="en-US" altLang="ja-JP" dirty="0" smtClean="0">
                <a:solidFill>
                  <a:schemeClr val="accent1"/>
                </a:solidFill>
              </a:rPr>
              <a:t> for more info</a:t>
            </a:r>
            <a:endParaRPr kumimoji="1" lang="ja-JP" altLang="en-US"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88" y="1905585"/>
            <a:ext cx="6630325" cy="321037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88" y="5513968"/>
            <a:ext cx="7068536" cy="49536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4124" y="2325047"/>
            <a:ext cx="4525006" cy="2467319"/>
          </a:xfrm>
          <a:prstGeom prst="rect">
            <a:avLst/>
          </a:prstGeom>
        </p:spPr>
      </p:pic>
    </p:spTree>
    <p:extLst>
      <p:ext uri="{BB962C8B-B14F-4D97-AF65-F5344CB8AC3E}">
        <p14:creationId xmlns:p14="http://schemas.microsoft.com/office/powerpoint/2010/main" val="1413562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38386" y="719343"/>
            <a:ext cx="2115229" cy="830997"/>
          </a:xfrm>
          <a:prstGeom prst="rect">
            <a:avLst/>
          </a:prstGeom>
          <a:noFill/>
        </p:spPr>
        <p:txBody>
          <a:bodyPr wrap="square" rtlCol="0">
            <a:spAutoFit/>
          </a:bodyPr>
          <a:lstStyle/>
          <a:p>
            <a:r>
              <a:rPr lang="en-US" altLang="ja-JP" sz="4800" b="1" dirty="0" smtClean="0">
                <a:solidFill>
                  <a:srgbClr val="000000"/>
                </a:solidFill>
                <a:latin typeface="verdana" panose="020B0604030504040204" pitchFamily="34" charset="0"/>
              </a:rPr>
              <a:t>		&gt;	</a:t>
            </a:r>
            <a:endParaRPr lang="ja-JP" altLang="en-US" sz="4800" dirty="0"/>
          </a:p>
        </p:txBody>
      </p:sp>
      <p:sp>
        <p:nvSpPr>
          <p:cNvPr id="13" name="TextBox 12"/>
          <p:cNvSpPr txBox="1"/>
          <p:nvPr/>
        </p:nvSpPr>
        <p:spPr>
          <a:xfrm>
            <a:off x="141014" y="1988531"/>
            <a:ext cx="8273996" cy="369332"/>
          </a:xfrm>
          <a:prstGeom prst="rect">
            <a:avLst/>
          </a:prstGeom>
          <a:noFill/>
        </p:spPr>
        <p:txBody>
          <a:bodyPr wrap="square" rtlCol="0">
            <a:spAutoFit/>
          </a:bodyPr>
          <a:lstStyle/>
          <a:p>
            <a:r>
              <a:rPr kumimoji="1" lang="en-US" altLang="ja-JP" b="1" dirty="0" smtClean="0">
                <a:solidFill>
                  <a:schemeClr val="accent1"/>
                </a:solidFill>
              </a:rPr>
              <a:t>[option] [filename</a:t>
            </a:r>
            <a:r>
              <a:rPr kumimoji="1" lang="en-US" altLang="ja-JP" b="1" dirty="0">
                <a:solidFill>
                  <a:schemeClr val="accent1"/>
                </a:solidFill>
              </a:rPr>
              <a:t>] </a:t>
            </a:r>
            <a:r>
              <a:rPr kumimoji="1" lang="en-US" altLang="ja-JP" b="1" dirty="0" smtClean="0">
                <a:solidFill>
                  <a:schemeClr val="accent1"/>
                </a:solidFill>
              </a:rPr>
              <a:t> &gt; [filename] : save output to a file (Overwrite it).</a:t>
            </a:r>
            <a:endParaRPr kumimoji="1" lang="ja-JP" altLang="en-US" b="1" dirty="0">
              <a:solidFill>
                <a:schemeClr val="accent1"/>
              </a:solidFill>
            </a:endParaRPr>
          </a:p>
        </p:txBody>
      </p:sp>
      <p:sp>
        <p:nvSpPr>
          <p:cNvPr id="20" name="TextBox 19"/>
          <p:cNvSpPr txBox="1"/>
          <p:nvPr/>
        </p:nvSpPr>
        <p:spPr>
          <a:xfrm>
            <a:off x="9218645" y="6498323"/>
            <a:ext cx="2973355" cy="369332"/>
          </a:xfrm>
          <a:prstGeom prst="rect">
            <a:avLst/>
          </a:prstGeom>
          <a:noFill/>
        </p:spPr>
        <p:txBody>
          <a:bodyPr wrap="square" rtlCol="0">
            <a:spAutoFit/>
          </a:bodyPr>
          <a:lstStyle/>
          <a:p>
            <a:r>
              <a:rPr kumimoji="1" lang="en-US" altLang="ja-JP" dirty="0" smtClean="0">
                <a:solidFill>
                  <a:schemeClr val="accent1"/>
                </a:solidFill>
              </a:rPr>
              <a:t>Type man </a:t>
            </a:r>
            <a:r>
              <a:rPr kumimoji="1" lang="en-US" altLang="ja-JP" dirty="0" err="1" smtClean="0">
                <a:solidFill>
                  <a:schemeClr val="accent1"/>
                </a:solidFill>
              </a:rPr>
              <a:t>ls</a:t>
            </a:r>
            <a:r>
              <a:rPr kumimoji="1" lang="en-US" altLang="ja-JP" dirty="0" smtClean="0">
                <a:solidFill>
                  <a:schemeClr val="accent1"/>
                </a:solidFill>
              </a:rPr>
              <a:t> for more info</a:t>
            </a:r>
            <a:endParaRPr kumimoji="1" lang="ja-JP" altLang="en-US"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55" y="2516863"/>
            <a:ext cx="3286584" cy="4953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917" y="2506616"/>
            <a:ext cx="3667637" cy="82879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375" y="5576372"/>
            <a:ext cx="3848637" cy="685896"/>
          </a:xfrm>
          <a:prstGeom prst="rect">
            <a:avLst/>
          </a:prstGeom>
        </p:spPr>
      </p:pic>
      <p:sp>
        <p:nvSpPr>
          <p:cNvPr id="14" name="TextBox 13"/>
          <p:cNvSpPr txBox="1"/>
          <p:nvPr/>
        </p:nvSpPr>
        <p:spPr>
          <a:xfrm>
            <a:off x="141014" y="4970986"/>
            <a:ext cx="10439900" cy="369332"/>
          </a:xfrm>
          <a:prstGeom prst="rect">
            <a:avLst/>
          </a:prstGeom>
          <a:noFill/>
        </p:spPr>
        <p:txBody>
          <a:bodyPr wrap="square" rtlCol="0">
            <a:spAutoFit/>
          </a:bodyPr>
          <a:lstStyle/>
          <a:p>
            <a:r>
              <a:rPr kumimoji="1" lang="en-US" altLang="ja-JP" b="1" dirty="0" smtClean="0">
                <a:solidFill>
                  <a:schemeClr val="accent1"/>
                </a:solidFill>
              </a:rPr>
              <a:t>[option] [filename] </a:t>
            </a:r>
            <a:r>
              <a:rPr kumimoji="1" lang="en-US" altLang="ja-JP" b="1" dirty="0">
                <a:solidFill>
                  <a:schemeClr val="accent1"/>
                </a:solidFill>
              </a:rPr>
              <a:t>[filename]</a:t>
            </a:r>
            <a:r>
              <a:rPr kumimoji="1" lang="en-US" altLang="ja-JP" b="1" dirty="0" smtClean="0">
                <a:solidFill>
                  <a:schemeClr val="accent1"/>
                </a:solidFill>
              </a:rPr>
              <a:t> &gt; [filename]  : </a:t>
            </a:r>
            <a:r>
              <a:rPr kumimoji="1" lang="en-US" altLang="ja-JP" b="1" dirty="0">
                <a:solidFill>
                  <a:schemeClr val="accent1"/>
                </a:solidFill>
              </a:rPr>
              <a:t>save </a:t>
            </a:r>
            <a:r>
              <a:rPr kumimoji="1" lang="en-US" altLang="ja-JP" b="1" dirty="0" smtClean="0">
                <a:solidFill>
                  <a:schemeClr val="accent1"/>
                </a:solidFill>
              </a:rPr>
              <a:t>multi file output </a:t>
            </a:r>
            <a:r>
              <a:rPr kumimoji="1" lang="en-US" altLang="ja-JP" b="1" dirty="0">
                <a:solidFill>
                  <a:schemeClr val="accent1"/>
                </a:solidFill>
              </a:rPr>
              <a:t>to a file (Overwrite it).</a:t>
            </a:r>
            <a:endParaRPr kumimoji="1" lang="ja-JP" altLang="en-US" b="1" dirty="0">
              <a:solidFill>
                <a:schemeClr val="accent1"/>
              </a:solidFill>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1632" y="2516863"/>
            <a:ext cx="3658111" cy="2305372"/>
          </a:xfrm>
          <a:prstGeom prst="rect">
            <a:avLst/>
          </a:prstGeom>
        </p:spPr>
      </p:pic>
    </p:spTree>
    <p:extLst>
      <p:ext uri="{BB962C8B-B14F-4D97-AF65-F5344CB8AC3E}">
        <p14:creationId xmlns:p14="http://schemas.microsoft.com/office/powerpoint/2010/main" val="2406451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674" y="1101014"/>
            <a:ext cx="10394302" cy="4712651"/>
          </a:xfrm>
        </p:spPr>
        <p:txBody>
          <a:bodyPr>
            <a:normAutofit/>
          </a:bodyPr>
          <a:lstStyle/>
          <a:p>
            <a:r>
              <a:rPr lang="en-US" altLang="ja-JP" sz="2000" cap="none" dirty="0" smtClean="0"/>
              <a:t>	Just like windows XP, windows 7, windows 8, and mac OS X, Linux is an operating system. an operating system is software that manages all of the hardware resources associated with your desktop or laptop. to put it simply – the operating system manages the communication between your software and your hardware. without the operating system (often referred to as the “OS”), the software wouldn’t function.</a:t>
            </a:r>
            <a:endParaRPr kumimoji="1" lang="ja-JP" altLang="en-US" sz="2000" cap="none" dirty="0"/>
          </a:p>
        </p:txBody>
      </p:sp>
      <p:sp>
        <p:nvSpPr>
          <p:cNvPr id="3" name="Content Placeholder 2"/>
          <p:cNvSpPr>
            <a:spLocks noGrp="1"/>
          </p:cNvSpPr>
          <p:nvPr>
            <p:ph idx="1"/>
          </p:nvPr>
        </p:nvSpPr>
        <p:spPr>
          <a:xfrm>
            <a:off x="3906400" y="285750"/>
            <a:ext cx="4379201" cy="1101014"/>
          </a:xfrm>
        </p:spPr>
        <p:txBody>
          <a:bodyPr>
            <a:normAutofit/>
          </a:bodyPr>
          <a:lstStyle/>
          <a:p>
            <a:pPr algn="ctr"/>
            <a:r>
              <a:rPr lang="en-US" altLang="ja-JP" sz="3600" b="1" dirty="0"/>
              <a:t>What is Linux?</a:t>
            </a:r>
          </a:p>
          <a:p>
            <a:pPr algn="ctr"/>
            <a:endParaRPr kumimoji="1" lang="ja-JP" altLang="en-US" dirty="0"/>
          </a:p>
        </p:txBody>
      </p:sp>
    </p:spTree>
    <p:extLst>
      <p:ext uri="{BB962C8B-B14F-4D97-AF65-F5344CB8AC3E}">
        <p14:creationId xmlns:p14="http://schemas.microsoft.com/office/powerpoint/2010/main" val="40454331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4388739" y="742898"/>
            <a:ext cx="3414523" cy="830997"/>
          </a:xfrm>
          <a:prstGeom prst="rect">
            <a:avLst/>
          </a:prstGeom>
          <a:noFill/>
        </p:spPr>
        <p:txBody>
          <a:bodyPr wrap="square" rtlCol="0">
            <a:spAutoFit/>
          </a:bodyPr>
          <a:lstStyle/>
          <a:p>
            <a:r>
              <a:rPr lang="en-US" altLang="ja-JP" sz="4800" b="1" dirty="0" smtClean="0">
                <a:solidFill>
                  <a:srgbClr val="000000"/>
                </a:solidFill>
                <a:latin typeface="verdana" panose="020B0604030504040204" pitchFamily="34" charset="0"/>
              </a:rPr>
              <a:t>	</a:t>
            </a:r>
            <a:r>
              <a:rPr lang="en-US" altLang="ja-JP" sz="4800" b="1" dirty="0">
                <a:solidFill>
                  <a:srgbClr val="000000"/>
                </a:solidFill>
                <a:latin typeface="verdana" panose="020B0604030504040204" pitchFamily="34" charset="0"/>
              </a:rPr>
              <a:t>	</a:t>
            </a:r>
            <a:r>
              <a:rPr lang="en-US" altLang="ja-JP" sz="4800" b="1" dirty="0" smtClean="0">
                <a:solidFill>
                  <a:srgbClr val="000000"/>
                </a:solidFill>
                <a:latin typeface="verdana" panose="020B0604030504040204" pitchFamily="34" charset="0"/>
              </a:rPr>
              <a:t>	&gt;&gt;</a:t>
            </a:r>
            <a:endParaRPr lang="ja-JP" altLang="en-US" sz="4800" dirty="0"/>
          </a:p>
        </p:txBody>
      </p:sp>
      <p:sp>
        <p:nvSpPr>
          <p:cNvPr id="20" name="TextBox 19"/>
          <p:cNvSpPr txBox="1"/>
          <p:nvPr/>
        </p:nvSpPr>
        <p:spPr>
          <a:xfrm>
            <a:off x="9218645" y="6498323"/>
            <a:ext cx="2973355" cy="369332"/>
          </a:xfrm>
          <a:prstGeom prst="rect">
            <a:avLst/>
          </a:prstGeom>
          <a:noFill/>
        </p:spPr>
        <p:txBody>
          <a:bodyPr wrap="square" rtlCol="0">
            <a:spAutoFit/>
          </a:bodyPr>
          <a:lstStyle/>
          <a:p>
            <a:r>
              <a:rPr kumimoji="1" lang="en-US" altLang="ja-JP" dirty="0" smtClean="0">
                <a:solidFill>
                  <a:schemeClr val="accent1"/>
                </a:solidFill>
              </a:rPr>
              <a:t>Type man </a:t>
            </a:r>
            <a:r>
              <a:rPr kumimoji="1" lang="en-US" altLang="ja-JP" dirty="0" err="1" smtClean="0">
                <a:solidFill>
                  <a:schemeClr val="accent1"/>
                </a:solidFill>
              </a:rPr>
              <a:t>ls</a:t>
            </a:r>
            <a:r>
              <a:rPr kumimoji="1" lang="en-US" altLang="ja-JP" dirty="0" smtClean="0">
                <a:solidFill>
                  <a:schemeClr val="accent1"/>
                </a:solidFill>
              </a:rPr>
              <a:t> for more info</a:t>
            </a:r>
            <a:endParaRPr kumimoji="1" lang="ja-JP" altLang="en-US" dirty="0">
              <a:solidFill>
                <a:schemeClr val="accent1"/>
              </a:solidFill>
            </a:endParaRPr>
          </a:p>
        </p:txBody>
      </p:sp>
      <p:sp>
        <p:nvSpPr>
          <p:cNvPr id="16" name="TextBox 15"/>
          <p:cNvSpPr txBox="1"/>
          <p:nvPr/>
        </p:nvSpPr>
        <p:spPr>
          <a:xfrm>
            <a:off x="0" y="1924899"/>
            <a:ext cx="9973370" cy="369332"/>
          </a:xfrm>
          <a:prstGeom prst="rect">
            <a:avLst/>
          </a:prstGeom>
          <a:noFill/>
        </p:spPr>
        <p:txBody>
          <a:bodyPr wrap="square" rtlCol="0">
            <a:spAutoFit/>
          </a:bodyPr>
          <a:lstStyle/>
          <a:p>
            <a:r>
              <a:rPr kumimoji="1" lang="en-US" altLang="ja-JP" b="1" dirty="0" smtClean="0">
                <a:solidFill>
                  <a:schemeClr val="accent1"/>
                </a:solidFill>
              </a:rPr>
              <a:t>[option] [filename</a:t>
            </a:r>
            <a:r>
              <a:rPr kumimoji="1" lang="en-US" altLang="ja-JP" b="1" dirty="0">
                <a:solidFill>
                  <a:schemeClr val="accent1"/>
                </a:solidFill>
              </a:rPr>
              <a:t>] </a:t>
            </a:r>
            <a:r>
              <a:rPr kumimoji="1" lang="en-US" altLang="ja-JP" b="1" dirty="0" smtClean="0">
                <a:solidFill>
                  <a:schemeClr val="accent1"/>
                </a:solidFill>
              </a:rPr>
              <a:t> &gt;&gt; [filename] : append output to a file without overwrite it.</a:t>
            </a:r>
            <a:endParaRPr kumimoji="1" lang="ja-JP" altLang="en-US" b="1"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74" y="2648631"/>
            <a:ext cx="3343742" cy="4858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00" y="3606821"/>
            <a:ext cx="3143689" cy="99073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741" y="2513909"/>
            <a:ext cx="3734321" cy="3010320"/>
          </a:xfrm>
          <a:prstGeom prst="rect">
            <a:avLst/>
          </a:prstGeom>
        </p:spPr>
      </p:pic>
    </p:spTree>
    <p:extLst>
      <p:ext uri="{BB962C8B-B14F-4D97-AF65-F5344CB8AC3E}">
        <p14:creationId xmlns:p14="http://schemas.microsoft.com/office/powerpoint/2010/main" val="3010417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4726229" y="845271"/>
            <a:ext cx="2739542" cy="830997"/>
          </a:xfrm>
          <a:prstGeom prst="rect">
            <a:avLst/>
          </a:prstGeom>
          <a:noFill/>
        </p:spPr>
        <p:txBody>
          <a:bodyPr wrap="square" rtlCol="0">
            <a:spAutoFit/>
          </a:bodyPr>
          <a:lstStyle/>
          <a:p>
            <a:r>
              <a:rPr lang="en-US" altLang="ja-JP" sz="4800" b="1" dirty="0" smtClean="0">
                <a:solidFill>
                  <a:srgbClr val="000000"/>
                </a:solidFill>
                <a:latin typeface="verdana" panose="020B0604030504040204" pitchFamily="34" charset="0"/>
              </a:rPr>
              <a:t>		&lt;</a:t>
            </a:r>
            <a:endParaRPr lang="ja-JP" altLang="en-US" sz="4800" dirty="0"/>
          </a:p>
        </p:txBody>
      </p:sp>
      <p:sp>
        <p:nvSpPr>
          <p:cNvPr id="13" name="TextBox 12"/>
          <p:cNvSpPr txBox="1"/>
          <p:nvPr/>
        </p:nvSpPr>
        <p:spPr>
          <a:xfrm>
            <a:off x="141014" y="1988531"/>
            <a:ext cx="8273996" cy="369332"/>
          </a:xfrm>
          <a:prstGeom prst="rect">
            <a:avLst/>
          </a:prstGeom>
          <a:noFill/>
        </p:spPr>
        <p:txBody>
          <a:bodyPr wrap="square" rtlCol="0">
            <a:spAutoFit/>
          </a:bodyPr>
          <a:lstStyle/>
          <a:p>
            <a:r>
              <a:rPr kumimoji="1" lang="en-US" altLang="ja-JP" b="1" dirty="0" smtClean="0">
                <a:solidFill>
                  <a:schemeClr val="accent1"/>
                </a:solidFill>
              </a:rPr>
              <a:t>[option] &lt; [filename] : read input from a file.</a:t>
            </a:r>
            <a:endParaRPr kumimoji="1" lang="ja-JP" altLang="en-US" b="1" dirty="0">
              <a:solidFill>
                <a:schemeClr val="accent1"/>
              </a:solidFill>
            </a:endParaRPr>
          </a:p>
        </p:txBody>
      </p:sp>
      <p:sp>
        <p:nvSpPr>
          <p:cNvPr id="20" name="TextBox 19"/>
          <p:cNvSpPr txBox="1"/>
          <p:nvPr/>
        </p:nvSpPr>
        <p:spPr>
          <a:xfrm>
            <a:off x="9218645" y="6498323"/>
            <a:ext cx="2973355" cy="369332"/>
          </a:xfrm>
          <a:prstGeom prst="rect">
            <a:avLst/>
          </a:prstGeom>
          <a:noFill/>
        </p:spPr>
        <p:txBody>
          <a:bodyPr wrap="square" rtlCol="0">
            <a:spAutoFit/>
          </a:bodyPr>
          <a:lstStyle/>
          <a:p>
            <a:r>
              <a:rPr kumimoji="1" lang="en-US" altLang="ja-JP" dirty="0" smtClean="0">
                <a:solidFill>
                  <a:schemeClr val="accent1"/>
                </a:solidFill>
              </a:rPr>
              <a:t>Type man </a:t>
            </a:r>
            <a:r>
              <a:rPr kumimoji="1" lang="en-US" altLang="ja-JP" dirty="0" err="1" smtClean="0">
                <a:solidFill>
                  <a:schemeClr val="accent1"/>
                </a:solidFill>
              </a:rPr>
              <a:t>ls</a:t>
            </a:r>
            <a:r>
              <a:rPr kumimoji="1" lang="en-US" altLang="ja-JP" dirty="0" smtClean="0">
                <a:solidFill>
                  <a:schemeClr val="accent1"/>
                </a:solidFill>
              </a:rPr>
              <a:t> for more info</a:t>
            </a:r>
            <a:endParaRPr kumimoji="1" lang="ja-JP" altLang="en-US" dirty="0">
              <a:solidFill>
                <a:schemeClr val="accent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45" y="2670126"/>
            <a:ext cx="3829584" cy="10764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048" y="2603341"/>
            <a:ext cx="3524742" cy="1524213"/>
          </a:xfrm>
          <a:prstGeom prst="rect">
            <a:avLst/>
          </a:prstGeom>
        </p:spPr>
      </p:pic>
    </p:spTree>
    <p:extLst>
      <p:ext uri="{BB962C8B-B14F-4D97-AF65-F5344CB8AC3E}">
        <p14:creationId xmlns:p14="http://schemas.microsoft.com/office/powerpoint/2010/main" val="36979434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752000" y="912056"/>
            <a:ext cx="4976790" cy="830997"/>
          </a:xfrm>
          <a:prstGeom prst="rect">
            <a:avLst/>
          </a:prstGeom>
          <a:noFill/>
        </p:spPr>
        <p:txBody>
          <a:bodyPr wrap="square" rtlCol="0">
            <a:spAutoFit/>
          </a:bodyPr>
          <a:lstStyle/>
          <a:p>
            <a:r>
              <a:rPr lang="en-US" altLang="ja-JP" sz="4800" b="1" dirty="0" smtClean="0">
                <a:solidFill>
                  <a:srgbClr val="000000"/>
                </a:solidFill>
                <a:latin typeface="verdana" panose="020B0604030504040204" pitchFamily="34" charset="0"/>
              </a:rPr>
              <a:t>		&lt; and &gt;</a:t>
            </a:r>
            <a:endParaRPr lang="ja-JP" altLang="en-US" sz="4800" dirty="0"/>
          </a:p>
        </p:txBody>
      </p:sp>
      <p:sp>
        <p:nvSpPr>
          <p:cNvPr id="20" name="TextBox 19"/>
          <p:cNvSpPr txBox="1"/>
          <p:nvPr/>
        </p:nvSpPr>
        <p:spPr>
          <a:xfrm>
            <a:off x="9218645" y="6498323"/>
            <a:ext cx="2973355" cy="369332"/>
          </a:xfrm>
          <a:prstGeom prst="rect">
            <a:avLst/>
          </a:prstGeom>
          <a:noFill/>
        </p:spPr>
        <p:txBody>
          <a:bodyPr wrap="square" rtlCol="0">
            <a:spAutoFit/>
          </a:bodyPr>
          <a:lstStyle/>
          <a:p>
            <a:r>
              <a:rPr kumimoji="1" lang="en-US" altLang="ja-JP" dirty="0" smtClean="0">
                <a:solidFill>
                  <a:schemeClr val="accent1"/>
                </a:solidFill>
              </a:rPr>
              <a:t>Type man </a:t>
            </a:r>
            <a:r>
              <a:rPr kumimoji="1" lang="en-US" altLang="ja-JP" dirty="0" err="1" smtClean="0">
                <a:solidFill>
                  <a:schemeClr val="accent1"/>
                </a:solidFill>
              </a:rPr>
              <a:t>ls</a:t>
            </a:r>
            <a:r>
              <a:rPr kumimoji="1" lang="en-US" altLang="ja-JP" dirty="0" smtClean="0">
                <a:solidFill>
                  <a:schemeClr val="accent1"/>
                </a:solidFill>
              </a:rPr>
              <a:t> for more info</a:t>
            </a:r>
            <a:endParaRPr kumimoji="1" lang="ja-JP" altLang="en-US"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234" y="2304973"/>
            <a:ext cx="4458322" cy="1467055"/>
          </a:xfrm>
          <a:prstGeom prst="rect">
            <a:avLst/>
          </a:prstGeom>
        </p:spPr>
      </p:pic>
    </p:spTree>
    <p:extLst>
      <p:ext uri="{BB962C8B-B14F-4D97-AF65-F5344CB8AC3E}">
        <p14:creationId xmlns:p14="http://schemas.microsoft.com/office/powerpoint/2010/main" val="1279333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36514" y="523220"/>
            <a:ext cx="4976790" cy="830997"/>
          </a:xfrm>
          <a:prstGeom prst="rect">
            <a:avLst/>
          </a:prstGeom>
          <a:noFill/>
        </p:spPr>
        <p:txBody>
          <a:bodyPr wrap="square" rtlCol="0">
            <a:spAutoFit/>
          </a:bodyPr>
          <a:lstStyle/>
          <a:p>
            <a:r>
              <a:rPr lang="en-US" altLang="ja-JP" sz="4800" b="1" dirty="0" smtClean="0">
                <a:solidFill>
                  <a:srgbClr val="000000"/>
                </a:solidFill>
                <a:latin typeface="verdana" panose="020B0604030504040204" pitchFamily="34" charset="0"/>
              </a:rPr>
              <a:t>2&gt;</a:t>
            </a:r>
            <a:endParaRPr lang="ja-JP" altLang="en-US" sz="4800" dirty="0"/>
          </a:p>
        </p:txBody>
      </p:sp>
      <p:sp>
        <p:nvSpPr>
          <p:cNvPr id="20" name="TextBox 19"/>
          <p:cNvSpPr txBox="1"/>
          <p:nvPr/>
        </p:nvSpPr>
        <p:spPr>
          <a:xfrm>
            <a:off x="9218645" y="6498323"/>
            <a:ext cx="2973355" cy="369332"/>
          </a:xfrm>
          <a:prstGeom prst="rect">
            <a:avLst/>
          </a:prstGeom>
          <a:noFill/>
        </p:spPr>
        <p:txBody>
          <a:bodyPr wrap="square" rtlCol="0">
            <a:spAutoFit/>
          </a:bodyPr>
          <a:lstStyle/>
          <a:p>
            <a:r>
              <a:rPr kumimoji="1" lang="en-US" altLang="ja-JP" dirty="0" smtClean="0">
                <a:solidFill>
                  <a:schemeClr val="accent1"/>
                </a:solidFill>
              </a:rPr>
              <a:t>Type man </a:t>
            </a:r>
            <a:r>
              <a:rPr kumimoji="1" lang="en-US" altLang="ja-JP" dirty="0" err="1" smtClean="0">
                <a:solidFill>
                  <a:schemeClr val="accent1"/>
                </a:solidFill>
              </a:rPr>
              <a:t>ls</a:t>
            </a:r>
            <a:r>
              <a:rPr kumimoji="1" lang="en-US" altLang="ja-JP" dirty="0" smtClean="0">
                <a:solidFill>
                  <a:schemeClr val="accent1"/>
                </a:solidFill>
              </a:rPr>
              <a:t> for more info</a:t>
            </a:r>
            <a:endParaRPr kumimoji="1" lang="ja-JP" altLang="en-US" dirty="0">
              <a:solidFill>
                <a:schemeClr val="accent1"/>
              </a:solidFill>
            </a:endParaRPr>
          </a:p>
        </p:txBody>
      </p:sp>
      <p:sp>
        <p:nvSpPr>
          <p:cNvPr id="3" name="Rectangle 2"/>
          <p:cNvSpPr/>
          <p:nvPr/>
        </p:nvSpPr>
        <p:spPr>
          <a:xfrm>
            <a:off x="144395" y="1765711"/>
            <a:ext cx="6096000" cy="2308324"/>
          </a:xfrm>
          <a:prstGeom prst="rect">
            <a:avLst/>
          </a:prstGeom>
        </p:spPr>
        <p:txBody>
          <a:bodyPr>
            <a:spAutoFit/>
          </a:bodyPr>
          <a:lstStyle/>
          <a:p>
            <a:r>
              <a:rPr lang="en-US" altLang="ja-JP" dirty="0">
                <a:solidFill>
                  <a:srgbClr val="333333"/>
                </a:solidFill>
                <a:latin typeface="Helvetica Neue"/>
              </a:rPr>
              <a:t>Now let's look at the third stream which is Standard Error or STDERR. The three streams actually have numbers associated with them (in brackets in the list at the top of the page). STDERR is stream number 2 and we may use these numbers to identify the streams. If we place a number before the &gt; operator then it will redirect that stream (if we don't use a number, like we have been doing so far, then it defaults to stream 1).</a:t>
            </a:r>
            <a:endParaRPr lang="ja-JP"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4312" y="1649747"/>
            <a:ext cx="4820323" cy="2181529"/>
          </a:xfrm>
          <a:prstGeom prst="rect">
            <a:avLst/>
          </a:prstGeom>
        </p:spPr>
      </p:pic>
    </p:spTree>
    <p:extLst>
      <p:ext uri="{BB962C8B-B14F-4D97-AF65-F5344CB8AC3E}">
        <p14:creationId xmlns:p14="http://schemas.microsoft.com/office/powerpoint/2010/main" val="18225176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232457" y="311734"/>
            <a:ext cx="4976790" cy="830997"/>
          </a:xfrm>
          <a:prstGeom prst="rect">
            <a:avLst/>
          </a:prstGeom>
          <a:noFill/>
        </p:spPr>
        <p:txBody>
          <a:bodyPr wrap="square" rtlCol="0">
            <a:spAutoFit/>
          </a:bodyPr>
          <a:lstStyle/>
          <a:p>
            <a:r>
              <a:rPr lang="en-US" altLang="ja-JP" sz="4800" b="1" dirty="0" smtClean="0">
                <a:solidFill>
                  <a:srgbClr val="000000"/>
                </a:solidFill>
                <a:latin typeface="verdana" panose="020B0604030504040204" pitchFamily="34" charset="0"/>
              </a:rPr>
              <a:t>pipe</a:t>
            </a:r>
            <a:endParaRPr lang="ja-JP" altLang="en-US" sz="4800" dirty="0"/>
          </a:p>
        </p:txBody>
      </p:sp>
      <p:sp>
        <p:nvSpPr>
          <p:cNvPr id="20" name="TextBox 19"/>
          <p:cNvSpPr txBox="1"/>
          <p:nvPr/>
        </p:nvSpPr>
        <p:spPr>
          <a:xfrm>
            <a:off x="9218645" y="6498323"/>
            <a:ext cx="2973355" cy="369332"/>
          </a:xfrm>
          <a:prstGeom prst="rect">
            <a:avLst/>
          </a:prstGeom>
          <a:noFill/>
        </p:spPr>
        <p:txBody>
          <a:bodyPr wrap="square" rtlCol="0">
            <a:spAutoFit/>
          </a:bodyPr>
          <a:lstStyle/>
          <a:p>
            <a:r>
              <a:rPr kumimoji="1" lang="en-US" altLang="ja-JP" dirty="0" smtClean="0">
                <a:solidFill>
                  <a:schemeClr val="accent1"/>
                </a:solidFill>
              </a:rPr>
              <a:t>Type man </a:t>
            </a:r>
            <a:r>
              <a:rPr kumimoji="1" lang="en-US" altLang="ja-JP" dirty="0" err="1" smtClean="0">
                <a:solidFill>
                  <a:schemeClr val="accent1"/>
                </a:solidFill>
              </a:rPr>
              <a:t>ls</a:t>
            </a:r>
            <a:r>
              <a:rPr kumimoji="1" lang="en-US" altLang="ja-JP" dirty="0" smtClean="0">
                <a:solidFill>
                  <a:schemeClr val="accent1"/>
                </a:solidFill>
              </a:rPr>
              <a:t> for more info</a:t>
            </a:r>
            <a:endParaRPr kumimoji="1" lang="ja-JP" altLang="en-US" dirty="0">
              <a:solidFill>
                <a:schemeClr val="accent1"/>
              </a:solidFill>
            </a:endParaRPr>
          </a:p>
        </p:txBody>
      </p:sp>
      <p:sp>
        <p:nvSpPr>
          <p:cNvPr id="5" name="Rectangle 4"/>
          <p:cNvSpPr/>
          <p:nvPr/>
        </p:nvSpPr>
        <p:spPr>
          <a:xfrm>
            <a:off x="211494" y="1945277"/>
            <a:ext cx="6096000" cy="923330"/>
          </a:xfrm>
          <a:prstGeom prst="rect">
            <a:avLst/>
          </a:prstGeom>
        </p:spPr>
        <p:txBody>
          <a:bodyPr>
            <a:spAutoFit/>
          </a:bodyPr>
          <a:lstStyle/>
          <a:p>
            <a:r>
              <a:rPr lang="en-US" altLang="ja-JP" dirty="0" smtClean="0">
                <a:solidFill>
                  <a:srgbClr val="333333"/>
                </a:solidFill>
                <a:latin typeface="Helvetica Neue"/>
              </a:rPr>
              <a:t>Pipe (|) operator feed </a:t>
            </a:r>
            <a:r>
              <a:rPr lang="en-US" altLang="ja-JP" dirty="0">
                <a:solidFill>
                  <a:srgbClr val="333333"/>
                </a:solidFill>
                <a:latin typeface="Helvetica Neue"/>
              </a:rPr>
              <a:t>the output from the program on the left as input to the program on the right. In the example below we will list only the first 3 files in the directory.</a:t>
            </a:r>
            <a:endParaRPr lang="ja-JP" alt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36" y="3484428"/>
            <a:ext cx="2952256" cy="196465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415" y="1830237"/>
            <a:ext cx="5115639" cy="207674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415" y="4466753"/>
            <a:ext cx="4191585" cy="1257475"/>
          </a:xfrm>
          <a:prstGeom prst="rect">
            <a:avLst/>
          </a:prstGeom>
        </p:spPr>
      </p:pic>
    </p:spTree>
    <p:extLst>
      <p:ext uri="{BB962C8B-B14F-4D97-AF65-F5344CB8AC3E}">
        <p14:creationId xmlns:p14="http://schemas.microsoft.com/office/powerpoint/2010/main" val="21221651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2117487" cy="830997"/>
          </a:xfrm>
          <a:prstGeom prst="rect">
            <a:avLst/>
          </a:prstGeom>
          <a:noFill/>
        </p:spPr>
        <p:txBody>
          <a:bodyPr wrap="square" rtlCol="0">
            <a:spAutoFit/>
          </a:bodyPr>
          <a:lstStyle/>
          <a:p>
            <a:r>
              <a:rPr lang="en-US" altLang="ja-JP" sz="4800" b="1" dirty="0" smtClean="0">
                <a:solidFill>
                  <a:schemeClr val="accent1"/>
                </a:solidFill>
              </a:rPr>
              <a:t>touch</a:t>
            </a:r>
            <a:endParaRPr kumimoji="1" lang="ja-JP" altLang="en-US" sz="4800" b="1" dirty="0">
              <a:solidFill>
                <a:schemeClr val="accent1"/>
              </a:solidFill>
            </a:endParaRPr>
          </a:p>
        </p:txBody>
      </p:sp>
      <p:sp>
        <p:nvSpPr>
          <p:cNvPr id="5" name="TextBox 4"/>
          <p:cNvSpPr txBox="1"/>
          <p:nvPr/>
        </p:nvSpPr>
        <p:spPr>
          <a:xfrm>
            <a:off x="0" y="2834482"/>
            <a:ext cx="9741159" cy="646331"/>
          </a:xfrm>
          <a:prstGeom prst="rect">
            <a:avLst/>
          </a:prstGeom>
          <a:noFill/>
        </p:spPr>
        <p:txBody>
          <a:bodyPr wrap="square" rtlCol="0">
            <a:spAutoFit/>
          </a:bodyPr>
          <a:lstStyle/>
          <a:p>
            <a:r>
              <a:rPr kumimoji="1" lang="en-US" altLang="ja-JP" b="1" dirty="0" smtClean="0">
                <a:solidFill>
                  <a:schemeClr val="accent1"/>
                </a:solidFill>
              </a:rPr>
              <a:t>Function: create a file immediately without editing and </a:t>
            </a:r>
            <a:r>
              <a:rPr lang="en-US" altLang="ja-JP" dirty="0"/>
              <a:t>Update the access and modification times of each FILE to the current time.</a:t>
            </a:r>
            <a:endParaRPr kumimoji="1" lang="ja-JP" altLang="en-US" b="1" dirty="0">
              <a:solidFill>
                <a:schemeClr val="accent1"/>
              </a:solidFill>
            </a:endParaRPr>
          </a:p>
        </p:txBody>
      </p:sp>
      <p:sp>
        <p:nvSpPr>
          <p:cNvPr id="8" name="Rectangle 7"/>
          <p:cNvSpPr/>
          <p:nvPr/>
        </p:nvSpPr>
        <p:spPr>
          <a:xfrm>
            <a:off x="0" y="2280484"/>
            <a:ext cx="2755883" cy="646331"/>
          </a:xfrm>
          <a:prstGeom prst="rect">
            <a:avLst/>
          </a:prstGeom>
        </p:spPr>
        <p:txBody>
          <a:bodyPr wrap="none">
            <a:spAutoFit/>
          </a:bodyPr>
          <a:lstStyle/>
          <a:p>
            <a:r>
              <a:rPr lang="en-US" altLang="ja-JP" b="1" dirty="0"/>
              <a:t>touch</a:t>
            </a:r>
            <a:r>
              <a:rPr lang="en-US" altLang="ja-JP" dirty="0"/>
              <a:t> [</a:t>
            </a:r>
            <a:r>
              <a:rPr lang="en-US" altLang="ja-JP" i="1" dirty="0"/>
              <a:t>OPTION</a:t>
            </a:r>
            <a:r>
              <a:rPr lang="en-US" altLang="ja-JP" dirty="0"/>
              <a:t>]... </a:t>
            </a:r>
            <a:r>
              <a:rPr lang="en-US" altLang="ja-JP" i="1" dirty="0"/>
              <a:t>FILE</a:t>
            </a:r>
            <a:r>
              <a:rPr lang="en-US" altLang="ja-JP" dirty="0"/>
              <a:t>...</a:t>
            </a:r>
            <a:br>
              <a:rPr lang="en-US" altLang="ja-JP" dirty="0"/>
            </a:b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8240" y="3853811"/>
            <a:ext cx="2000529" cy="181000"/>
          </a:xfrm>
          <a:prstGeom prst="rect">
            <a:avLst/>
          </a:prstGeom>
        </p:spPr>
      </p:pic>
      <p:sp>
        <p:nvSpPr>
          <p:cNvPr id="3" name="Rectangle 2"/>
          <p:cNvSpPr/>
          <p:nvPr/>
        </p:nvSpPr>
        <p:spPr>
          <a:xfrm>
            <a:off x="0" y="6488668"/>
            <a:ext cx="5782352" cy="369332"/>
          </a:xfrm>
          <a:prstGeom prst="rect">
            <a:avLst/>
          </a:prstGeom>
        </p:spPr>
        <p:txBody>
          <a:bodyPr wrap="none">
            <a:spAutoFit/>
          </a:bodyPr>
          <a:lstStyle/>
          <a:p>
            <a:r>
              <a:rPr lang="ja-JP" altLang="en-US" dirty="0"/>
              <a:t>http://www.computerhope.com/unix/utouch.htm</a:t>
            </a:r>
          </a:p>
        </p:txBody>
      </p:sp>
    </p:spTree>
    <p:extLst>
      <p:ext uri="{BB962C8B-B14F-4D97-AF65-F5344CB8AC3E}">
        <p14:creationId xmlns:p14="http://schemas.microsoft.com/office/powerpoint/2010/main" val="19763024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2695985" cy="830997"/>
          </a:xfrm>
          <a:prstGeom prst="rect">
            <a:avLst/>
          </a:prstGeom>
          <a:noFill/>
        </p:spPr>
        <p:txBody>
          <a:bodyPr wrap="square" rtlCol="0">
            <a:spAutoFit/>
          </a:bodyPr>
          <a:lstStyle/>
          <a:p>
            <a:r>
              <a:rPr lang="en-US" altLang="ja-JP" sz="4800" b="1" dirty="0" smtClean="0">
                <a:solidFill>
                  <a:schemeClr val="accent1"/>
                </a:solidFill>
              </a:rPr>
              <a:t>Vi</a:t>
            </a:r>
            <a:endParaRPr kumimoji="1" lang="ja-JP" altLang="en-US" sz="4800" b="1" dirty="0">
              <a:solidFill>
                <a:schemeClr val="accent1"/>
              </a:solidFill>
            </a:endParaRPr>
          </a:p>
        </p:txBody>
      </p:sp>
      <p:sp>
        <p:nvSpPr>
          <p:cNvPr id="5" name="TextBox 4"/>
          <p:cNvSpPr txBox="1"/>
          <p:nvPr/>
        </p:nvSpPr>
        <p:spPr>
          <a:xfrm>
            <a:off x="0" y="2834482"/>
            <a:ext cx="9741159" cy="646331"/>
          </a:xfrm>
          <a:prstGeom prst="rect">
            <a:avLst/>
          </a:prstGeom>
          <a:noFill/>
        </p:spPr>
        <p:txBody>
          <a:bodyPr wrap="square" rtlCol="0">
            <a:spAutoFit/>
          </a:bodyPr>
          <a:lstStyle/>
          <a:p>
            <a:r>
              <a:rPr kumimoji="1" lang="en-US" altLang="ja-JP" b="1" dirty="0" smtClean="0">
                <a:solidFill>
                  <a:schemeClr val="accent1"/>
                </a:solidFill>
              </a:rPr>
              <a:t>Function: </a:t>
            </a:r>
            <a:r>
              <a:rPr lang="en-US" altLang="ja-JP" b="1" dirty="0"/>
              <a:t>Vim</a:t>
            </a:r>
            <a:r>
              <a:rPr lang="en-US" altLang="ja-JP" dirty="0"/>
              <a:t> is a text editor that is upwards compatible to Vi. It can be used to edit all kinds of plain text. It is especially useful for editing programs</a:t>
            </a:r>
            <a:r>
              <a:rPr lang="en-US" altLang="ja-JP" dirty="0" smtClean="0"/>
              <a:t>. It can also create a file.</a:t>
            </a:r>
            <a:endParaRPr kumimoji="1" lang="ja-JP" altLang="en-US" b="1" dirty="0">
              <a:solidFill>
                <a:schemeClr val="accent1"/>
              </a:solidFill>
            </a:endParaRPr>
          </a:p>
        </p:txBody>
      </p:sp>
      <p:sp>
        <p:nvSpPr>
          <p:cNvPr id="8" name="Rectangle 7"/>
          <p:cNvSpPr/>
          <p:nvPr/>
        </p:nvSpPr>
        <p:spPr>
          <a:xfrm>
            <a:off x="0" y="2280484"/>
            <a:ext cx="2428870" cy="646331"/>
          </a:xfrm>
          <a:prstGeom prst="rect">
            <a:avLst/>
          </a:prstGeom>
        </p:spPr>
        <p:txBody>
          <a:bodyPr wrap="none">
            <a:spAutoFit/>
          </a:bodyPr>
          <a:lstStyle/>
          <a:p>
            <a:r>
              <a:rPr lang="en-US" altLang="ja-JP" b="1" dirty="0"/>
              <a:t>vim</a:t>
            </a:r>
            <a:r>
              <a:rPr lang="en-US" altLang="ja-JP" dirty="0"/>
              <a:t> [options] [file ..] </a:t>
            </a:r>
            <a:br>
              <a:rPr lang="en-US" altLang="ja-JP" dirty="0"/>
            </a:b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771" y="3693348"/>
            <a:ext cx="3067478" cy="1790950"/>
          </a:xfrm>
          <a:prstGeom prst="rect">
            <a:avLst/>
          </a:prstGeom>
        </p:spPr>
      </p:pic>
      <p:sp>
        <p:nvSpPr>
          <p:cNvPr id="7" name="Rectangle 6"/>
          <p:cNvSpPr/>
          <p:nvPr/>
        </p:nvSpPr>
        <p:spPr>
          <a:xfrm>
            <a:off x="0" y="1264821"/>
            <a:ext cx="6096000" cy="646331"/>
          </a:xfrm>
          <a:prstGeom prst="rect">
            <a:avLst/>
          </a:prstGeom>
        </p:spPr>
        <p:txBody>
          <a:bodyPr>
            <a:spAutoFit/>
          </a:bodyPr>
          <a:lstStyle/>
          <a:p>
            <a:r>
              <a:rPr lang="en-US" altLang="ja-JP" dirty="0">
                <a:solidFill>
                  <a:srgbClr val="000000"/>
                </a:solidFill>
                <a:latin typeface="verdana" panose="020B0604030504040204" pitchFamily="34" charset="0"/>
              </a:rPr>
              <a:t>vim - Vi </a:t>
            </a:r>
            <a:r>
              <a:rPr lang="en-US" altLang="ja-JP" dirty="0" err="1">
                <a:solidFill>
                  <a:srgbClr val="000000"/>
                </a:solidFill>
                <a:latin typeface="verdana" panose="020B0604030504040204" pitchFamily="34" charset="0"/>
              </a:rPr>
              <a:t>IMproved</a:t>
            </a:r>
            <a:r>
              <a:rPr lang="en-US" altLang="ja-JP" dirty="0">
                <a:solidFill>
                  <a:srgbClr val="000000"/>
                </a:solidFill>
                <a:latin typeface="verdana" panose="020B0604030504040204" pitchFamily="34" charset="0"/>
              </a:rPr>
              <a:t>, a programmers text editor</a:t>
            </a:r>
            <a:r>
              <a:rPr lang="en-US" altLang="ja-JP" dirty="0"/>
              <a:t/>
            </a:r>
            <a:br>
              <a:rPr lang="en-US" altLang="ja-JP" dirty="0"/>
            </a:br>
            <a:endParaRPr lang="ja-JP" altLang="en-US" dirty="0"/>
          </a:p>
        </p:txBody>
      </p:sp>
      <p:sp>
        <p:nvSpPr>
          <p:cNvPr id="10" name="TextBox 9"/>
          <p:cNvSpPr txBox="1"/>
          <p:nvPr/>
        </p:nvSpPr>
        <p:spPr>
          <a:xfrm>
            <a:off x="7241683" y="3693348"/>
            <a:ext cx="4441371" cy="3416320"/>
          </a:xfrm>
          <a:prstGeom prst="rect">
            <a:avLst/>
          </a:prstGeom>
          <a:noFill/>
        </p:spPr>
        <p:txBody>
          <a:bodyPr wrap="square" rtlCol="0">
            <a:spAutoFit/>
          </a:bodyPr>
          <a:lstStyle/>
          <a:p>
            <a:r>
              <a:rPr kumimoji="1" lang="en-US" altLang="ja-JP" dirty="0" smtClean="0"/>
              <a:t>I for insert (edit)</a:t>
            </a:r>
          </a:p>
          <a:p>
            <a:r>
              <a:rPr kumimoji="1" lang="en-US" altLang="ja-JP" dirty="0" smtClean="0"/>
              <a:t>X for delete character under cursor</a:t>
            </a:r>
          </a:p>
          <a:p>
            <a:r>
              <a:rPr kumimoji="1" lang="en-US" altLang="ja-JP" dirty="0" err="1" smtClean="0"/>
              <a:t>Dd</a:t>
            </a:r>
            <a:r>
              <a:rPr kumimoji="1" lang="en-US" altLang="ja-JP" dirty="0"/>
              <a:t> </a:t>
            </a:r>
            <a:r>
              <a:rPr kumimoji="1" lang="en-US" altLang="ja-JP" dirty="0" smtClean="0"/>
              <a:t>for delete </a:t>
            </a:r>
            <a:r>
              <a:rPr kumimoji="1" lang="en-US" altLang="ja-JP" dirty="0" err="1" smtClean="0"/>
              <a:t>entrie</a:t>
            </a:r>
            <a:r>
              <a:rPr kumimoji="1" lang="en-US" altLang="ja-JP" dirty="0" smtClean="0"/>
              <a:t> line</a:t>
            </a:r>
          </a:p>
          <a:p>
            <a:r>
              <a:rPr kumimoji="1" lang="en-US" altLang="ja-JP" dirty="0" smtClean="0"/>
              <a:t>V for highlight</a:t>
            </a:r>
          </a:p>
          <a:p>
            <a:r>
              <a:rPr kumimoji="1" lang="en-US" altLang="ja-JP" dirty="0" smtClean="0"/>
              <a:t>Y for copy</a:t>
            </a:r>
          </a:p>
          <a:p>
            <a:r>
              <a:rPr kumimoji="1" lang="en-US" altLang="ja-JP" dirty="0" smtClean="0"/>
              <a:t>P for paste</a:t>
            </a:r>
          </a:p>
          <a:p>
            <a:r>
              <a:rPr kumimoji="1" lang="en-US" altLang="ja-JP" dirty="0" smtClean="0"/>
              <a:t>Insert (keyboard) for paste</a:t>
            </a:r>
          </a:p>
          <a:p>
            <a:r>
              <a:rPr kumimoji="1" lang="en-US" altLang="ja-JP" dirty="0" smtClean="0"/>
              <a:t>:q for quit</a:t>
            </a:r>
          </a:p>
          <a:p>
            <a:r>
              <a:rPr kumimoji="1" lang="en-US" altLang="ja-JP" dirty="0" smtClean="0"/>
              <a:t>:q! for quit without any troubles</a:t>
            </a:r>
          </a:p>
          <a:p>
            <a:r>
              <a:rPr kumimoji="1" lang="en-US" altLang="ja-JP" dirty="0" smtClean="0"/>
              <a:t>:</a:t>
            </a:r>
            <a:r>
              <a:rPr kumimoji="1" lang="en-US" altLang="ja-JP" dirty="0" err="1" smtClean="0"/>
              <a:t>wq</a:t>
            </a:r>
            <a:r>
              <a:rPr kumimoji="1" lang="en-US" altLang="ja-JP" dirty="0" smtClean="0"/>
              <a:t> for write and quit (Save and quit)</a:t>
            </a:r>
          </a:p>
          <a:p>
            <a:r>
              <a:rPr kumimoji="1" lang="en-US" altLang="ja-JP" dirty="0" smtClean="0"/>
              <a:t>:w for write (save)</a:t>
            </a:r>
          </a:p>
          <a:p>
            <a:endParaRPr kumimoji="1" lang="ja-JP" altLang="en-US" dirty="0"/>
          </a:p>
        </p:txBody>
      </p:sp>
      <p:sp>
        <p:nvSpPr>
          <p:cNvPr id="3" name="Rectangle 2"/>
          <p:cNvSpPr/>
          <p:nvPr/>
        </p:nvSpPr>
        <p:spPr>
          <a:xfrm>
            <a:off x="60221" y="6488668"/>
            <a:ext cx="5296643" cy="369332"/>
          </a:xfrm>
          <a:prstGeom prst="rect">
            <a:avLst/>
          </a:prstGeom>
        </p:spPr>
        <p:txBody>
          <a:bodyPr wrap="none">
            <a:spAutoFit/>
          </a:bodyPr>
          <a:lstStyle/>
          <a:p>
            <a:r>
              <a:rPr lang="ja-JP" altLang="en-US" dirty="0"/>
              <a:t>http://www.computerhope.com/unix/uvi.htm</a:t>
            </a:r>
          </a:p>
        </p:txBody>
      </p:sp>
    </p:spTree>
    <p:extLst>
      <p:ext uri="{BB962C8B-B14F-4D97-AF65-F5344CB8AC3E}">
        <p14:creationId xmlns:p14="http://schemas.microsoft.com/office/powerpoint/2010/main" val="42479136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2695985" cy="830997"/>
          </a:xfrm>
          <a:prstGeom prst="rect">
            <a:avLst/>
          </a:prstGeom>
          <a:noFill/>
        </p:spPr>
        <p:txBody>
          <a:bodyPr wrap="square" rtlCol="0">
            <a:spAutoFit/>
          </a:bodyPr>
          <a:lstStyle/>
          <a:p>
            <a:r>
              <a:rPr lang="en-US" altLang="ja-JP" sz="4800" b="1" dirty="0" smtClean="0">
                <a:solidFill>
                  <a:schemeClr val="accent1"/>
                </a:solidFill>
              </a:rPr>
              <a:t>less</a:t>
            </a:r>
            <a:endParaRPr kumimoji="1" lang="ja-JP" altLang="en-US" sz="4800" b="1" dirty="0">
              <a:solidFill>
                <a:schemeClr val="accent1"/>
              </a:solidFill>
            </a:endParaRPr>
          </a:p>
        </p:txBody>
      </p:sp>
      <p:sp>
        <p:nvSpPr>
          <p:cNvPr id="5" name="TextBox 4"/>
          <p:cNvSpPr txBox="1"/>
          <p:nvPr/>
        </p:nvSpPr>
        <p:spPr>
          <a:xfrm>
            <a:off x="0" y="2834482"/>
            <a:ext cx="9741159" cy="1477328"/>
          </a:xfrm>
          <a:prstGeom prst="rect">
            <a:avLst/>
          </a:prstGeom>
          <a:noFill/>
        </p:spPr>
        <p:txBody>
          <a:bodyPr wrap="square" rtlCol="0">
            <a:spAutoFit/>
          </a:bodyPr>
          <a:lstStyle/>
          <a:p>
            <a:r>
              <a:rPr kumimoji="1" lang="en-US" altLang="ja-JP" b="1" dirty="0" smtClean="0">
                <a:solidFill>
                  <a:schemeClr val="accent1"/>
                </a:solidFill>
              </a:rPr>
              <a:t>Function: </a:t>
            </a:r>
            <a:r>
              <a:rPr lang="en-US" altLang="ja-JP" dirty="0"/>
              <a:t>prints the given file page by page (or window by window). It’s useful and efficient for viewing large files containing lots of textual data that won’t fit on the screen. You can press</a:t>
            </a:r>
            <a:r>
              <a:rPr lang="en-US" altLang="ja-JP" b="1" dirty="0"/>
              <a:t> </a:t>
            </a:r>
            <a:r>
              <a:rPr lang="en-US" altLang="ja-JP" b="1" dirty="0" err="1"/>
              <a:t>Ctrl+F</a:t>
            </a:r>
            <a:r>
              <a:rPr lang="en-US" altLang="ja-JP" b="1" dirty="0"/>
              <a:t> </a:t>
            </a:r>
            <a:r>
              <a:rPr lang="en-US" altLang="ja-JP" dirty="0"/>
              <a:t>to go forward and </a:t>
            </a:r>
            <a:r>
              <a:rPr lang="en-US" altLang="ja-JP" b="1" dirty="0" err="1"/>
              <a:t>Ctrl+B</a:t>
            </a:r>
            <a:r>
              <a:rPr lang="en-US" altLang="ja-JP" b="1" dirty="0"/>
              <a:t> </a:t>
            </a:r>
            <a:r>
              <a:rPr lang="en-US" altLang="ja-JP" dirty="0"/>
              <a:t>to go backward by one page. It’s the same as you viewing the contents of a text file in a text viewer or editor and reading the file page by page in GUI.</a:t>
            </a:r>
            <a:endParaRPr kumimoji="1" lang="ja-JP" altLang="en-US" b="1" dirty="0">
              <a:solidFill>
                <a:schemeClr val="accent1"/>
              </a:solidFill>
            </a:endParaRPr>
          </a:p>
        </p:txBody>
      </p:sp>
      <p:sp>
        <p:nvSpPr>
          <p:cNvPr id="8" name="Rectangle 7"/>
          <p:cNvSpPr/>
          <p:nvPr/>
        </p:nvSpPr>
        <p:spPr>
          <a:xfrm>
            <a:off x="0" y="2280484"/>
            <a:ext cx="1962397" cy="369332"/>
          </a:xfrm>
          <a:prstGeom prst="rect">
            <a:avLst/>
          </a:prstGeom>
        </p:spPr>
        <p:txBody>
          <a:bodyPr wrap="none">
            <a:spAutoFit/>
          </a:bodyPr>
          <a:lstStyle/>
          <a:p>
            <a:r>
              <a:rPr lang="en-US" altLang="ja-JP" dirty="0"/>
              <a:t>less &lt;file-name&gt;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133" y="4496476"/>
            <a:ext cx="5106113" cy="1543265"/>
          </a:xfrm>
          <a:prstGeom prst="rect">
            <a:avLst/>
          </a:prstGeom>
        </p:spPr>
      </p:pic>
      <p:sp>
        <p:nvSpPr>
          <p:cNvPr id="7" name="Rectangle 6"/>
          <p:cNvSpPr/>
          <p:nvPr/>
        </p:nvSpPr>
        <p:spPr>
          <a:xfrm>
            <a:off x="0" y="6488668"/>
            <a:ext cx="5498621" cy="369332"/>
          </a:xfrm>
          <a:prstGeom prst="rect">
            <a:avLst/>
          </a:prstGeom>
        </p:spPr>
        <p:txBody>
          <a:bodyPr wrap="none">
            <a:spAutoFit/>
          </a:bodyPr>
          <a:lstStyle/>
          <a:p>
            <a:r>
              <a:rPr lang="ja-JP" altLang="en-US" dirty="0"/>
              <a:t>http://www.computerhope.com/unix/uless.htm</a:t>
            </a:r>
          </a:p>
        </p:txBody>
      </p:sp>
    </p:spTree>
    <p:extLst>
      <p:ext uri="{BB962C8B-B14F-4D97-AF65-F5344CB8AC3E}">
        <p14:creationId xmlns:p14="http://schemas.microsoft.com/office/powerpoint/2010/main" val="39852742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528390" y="0"/>
            <a:ext cx="4711397" cy="830997"/>
          </a:xfrm>
          <a:prstGeom prst="rect">
            <a:avLst/>
          </a:prstGeom>
          <a:noFill/>
        </p:spPr>
        <p:txBody>
          <a:bodyPr wrap="square" rtlCol="0">
            <a:spAutoFit/>
          </a:bodyPr>
          <a:lstStyle/>
          <a:p>
            <a:r>
              <a:rPr lang="en-US" altLang="ja-JP" sz="4800" b="1" dirty="0" err="1" smtClean="0">
                <a:solidFill>
                  <a:schemeClr val="accent1"/>
                </a:solidFill>
              </a:rPr>
              <a:t>sed</a:t>
            </a:r>
            <a:r>
              <a:rPr lang="en-US" altLang="ja-JP" sz="4800" b="1" dirty="0">
                <a:solidFill>
                  <a:schemeClr val="accent1"/>
                </a:solidFill>
              </a:rPr>
              <a:t> </a:t>
            </a:r>
          </a:p>
        </p:txBody>
      </p:sp>
      <p:sp>
        <p:nvSpPr>
          <p:cNvPr id="7" name="Rectangle 6"/>
          <p:cNvSpPr/>
          <p:nvPr/>
        </p:nvSpPr>
        <p:spPr>
          <a:xfrm>
            <a:off x="225770" y="1335387"/>
            <a:ext cx="6096000" cy="369332"/>
          </a:xfrm>
          <a:prstGeom prst="rect">
            <a:avLst/>
          </a:prstGeom>
        </p:spPr>
        <p:txBody>
          <a:bodyPr>
            <a:spAutoFit/>
          </a:bodyPr>
          <a:lstStyle/>
          <a:p>
            <a:r>
              <a:rPr lang="en-US" altLang="ja-JP" dirty="0" err="1"/>
              <a:t>sed</a:t>
            </a:r>
            <a:r>
              <a:rPr lang="en-US" altLang="ja-JP" dirty="0"/>
              <a:t> - stream editor for filtering and transforming text</a:t>
            </a:r>
            <a:endParaRPr lang="ja-JP" altLang="en-US" dirty="0"/>
          </a:p>
        </p:txBody>
      </p:sp>
      <p:sp>
        <p:nvSpPr>
          <p:cNvPr id="5" name="Rectangle 4"/>
          <p:cNvSpPr/>
          <p:nvPr/>
        </p:nvSpPr>
        <p:spPr>
          <a:xfrm>
            <a:off x="225770" y="2055221"/>
            <a:ext cx="6096000" cy="923330"/>
          </a:xfrm>
          <a:prstGeom prst="rect">
            <a:avLst/>
          </a:prstGeom>
        </p:spPr>
        <p:txBody>
          <a:bodyPr>
            <a:spAutoFit/>
          </a:bodyPr>
          <a:lstStyle/>
          <a:p>
            <a:r>
              <a:rPr lang="en-US" altLang="ja-JP" dirty="0">
                <a:solidFill>
                  <a:srgbClr val="000000"/>
                </a:solidFill>
                <a:latin typeface="Calibri" panose="020F0502020204030204" pitchFamily="34" charset="0"/>
              </a:rPr>
              <a:t>SYNOPSIS</a:t>
            </a:r>
          </a:p>
          <a:p>
            <a:r>
              <a:rPr lang="en-US" altLang="ja-JP" b="1" dirty="0" err="1">
                <a:solidFill>
                  <a:srgbClr val="000000"/>
                </a:solidFill>
                <a:latin typeface="verdana" panose="020B0604030504040204" pitchFamily="34" charset="0"/>
              </a:rPr>
              <a:t>sed</a:t>
            </a:r>
            <a:r>
              <a:rPr lang="en-US" altLang="ja-JP" dirty="0">
                <a:solidFill>
                  <a:srgbClr val="000000"/>
                </a:solidFill>
                <a:latin typeface="verdana" panose="020B0604030504040204" pitchFamily="34" charset="0"/>
              </a:rPr>
              <a:t> [</a:t>
            </a:r>
            <a:r>
              <a:rPr lang="en-US" altLang="ja-JP" i="1" dirty="0">
                <a:solidFill>
                  <a:srgbClr val="000000"/>
                </a:solidFill>
                <a:latin typeface="verdana" panose="020B0604030504040204" pitchFamily="34" charset="0"/>
              </a:rPr>
              <a:t>OPTION</a:t>
            </a:r>
            <a:r>
              <a:rPr lang="en-US" altLang="ja-JP" dirty="0">
                <a:solidFill>
                  <a:srgbClr val="000000"/>
                </a:solidFill>
                <a:latin typeface="verdana" panose="020B0604030504040204" pitchFamily="34" charset="0"/>
              </a:rPr>
              <a:t>]... </a:t>
            </a:r>
            <a:r>
              <a:rPr lang="en-US" altLang="ja-JP" i="1" dirty="0">
                <a:solidFill>
                  <a:srgbClr val="000000"/>
                </a:solidFill>
                <a:latin typeface="verdana" panose="020B0604030504040204" pitchFamily="34" charset="0"/>
              </a:rPr>
              <a:t>{script-only-if-no-other-script} </a:t>
            </a:r>
            <a:r>
              <a:rPr lang="en-US" altLang="ja-JP" dirty="0">
                <a:solidFill>
                  <a:srgbClr val="000000"/>
                </a:solidFill>
                <a:latin typeface="verdana" panose="020B0604030504040204" pitchFamily="34" charset="0"/>
              </a:rPr>
              <a:t>[</a:t>
            </a:r>
            <a:r>
              <a:rPr lang="en-US" altLang="ja-JP" i="1" dirty="0">
                <a:solidFill>
                  <a:srgbClr val="000000"/>
                </a:solidFill>
                <a:latin typeface="verdana" panose="020B0604030504040204" pitchFamily="34" charset="0"/>
              </a:rPr>
              <a:t>input-file</a:t>
            </a:r>
            <a:r>
              <a:rPr lang="en-US" altLang="ja-JP" dirty="0">
                <a:solidFill>
                  <a:srgbClr val="000000"/>
                </a:solidFill>
                <a:latin typeface="verdana" panose="020B0604030504040204" pitchFamily="34" charset="0"/>
              </a:rPr>
              <a:t>]...</a:t>
            </a:r>
            <a:endParaRPr lang="ja-JP"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151" y="2055221"/>
            <a:ext cx="3124636" cy="666843"/>
          </a:xfrm>
          <a:prstGeom prst="rect">
            <a:avLst/>
          </a:prstGeom>
        </p:spPr>
      </p:pic>
      <p:sp>
        <p:nvSpPr>
          <p:cNvPr id="8" name="Rectangle 7"/>
          <p:cNvSpPr/>
          <p:nvPr/>
        </p:nvSpPr>
        <p:spPr>
          <a:xfrm>
            <a:off x="7327" y="6488668"/>
            <a:ext cx="5521063" cy="369332"/>
          </a:xfrm>
          <a:prstGeom prst="rect">
            <a:avLst/>
          </a:prstGeom>
        </p:spPr>
        <p:txBody>
          <a:bodyPr wrap="none">
            <a:spAutoFit/>
          </a:bodyPr>
          <a:lstStyle/>
          <a:p>
            <a:r>
              <a:rPr lang="ja-JP" altLang="en-US" dirty="0"/>
              <a:t>http://www.computerhope.com/unix/used.htm</a:t>
            </a:r>
          </a:p>
        </p:txBody>
      </p:sp>
    </p:spTree>
    <p:extLst>
      <p:ext uri="{BB962C8B-B14F-4D97-AF65-F5344CB8AC3E}">
        <p14:creationId xmlns:p14="http://schemas.microsoft.com/office/powerpoint/2010/main" val="2320513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2117487" cy="830997"/>
          </a:xfrm>
          <a:prstGeom prst="rect">
            <a:avLst/>
          </a:prstGeom>
          <a:noFill/>
        </p:spPr>
        <p:txBody>
          <a:bodyPr wrap="square" rtlCol="0">
            <a:spAutoFit/>
          </a:bodyPr>
          <a:lstStyle/>
          <a:p>
            <a:r>
              <a:rPr lang="en-US" altLang="ja-JP" sz="4800" b="1" dirty="0" err="1" smtClean="0">
                <a:solidFill>
                  <a:schemeClr val="accent1"/>
                </a:solidFill>
              </a:rPr>
              <a:t>mkdir</a:t>
            </a:r>
            <a:endParaRPr kumimoji="1" lang="ja-JP" altLang="en-US" sz="4800" b="1" dirty="0">
              <a:solidFill>
                <a:schemeClr val="accent1"/>
              </a:solidFill>
            </a:endParaRPr>
          </a:p>
        </p:txBody>
      </p:sp>
      <p:sp>
        <p:nvSpPr>
          <p:cNvPr id="5" name="TextBox 4"/>
          <p:cNvSpPr txBox="1"/>
          <p:nvPr/>
        </p:nvSpPr>
        <p:spPr>
          <a:xfrm>
            <a:off x="0" y="2834482"/>
            <a:ext cx="9741159" cy="923330"/>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a:t>
            </a:r>
            <a:r>
              <a:rPr kumimoji="1" lang="en-US" altLang="ja-JP" b="1" dirty="0" err="1">
                <a:solidFill>
                  <a:schemeClr val="accent1"/>
                </a:solidFill>
              </a:rPr>
              <a:t>mkdir</a:t>
            </a:r>
            <a:r>
              <a:rPr kumimoji="1" lang="en-US" altLang="ja-JP" b="1" dirty="0">
                <a:solidFill>
                  <a:schemeClr val="accent1"/>
                </a:solidFill>
              </a:rPr>
              <a:t> &lt;new-directory-name&gt; makes (or creates) a new directory. It’s the same as you using the context menu’s ‘new/create directory’ option to create a new folder (or directory) using file explorer in GUI.</a:t>
            </a:r>
            <a:endParaRPr kumimoji="1" lang="ja-JP" altLang="en-US" b="1" dirty="0">
              <a:solidFill>
                <a:schemeClr val="accent1"/>
              </a:solidFill>
            </a:endParaRPr>
          </a:p>
        </p:txBody>
      </p:sp>
      <p:sp>
        <p:nvSpPr>
          <p:cNvPr id="8" name="Rectangle 7"/>
          <p:cNvSpPr/>
          <p:nvPr/>
        </p:nvSpPr>
        <p:spPr>
          <a:xfrm>
            <a:off x="0" y="2280484"/>
            <a:ext cx="3432350" cy="369332"/>
          </a:xfrm>
          <a:prstGeom prst="rect">
            <a:avLst/>
          </a:prstGeom>
        </p:spPr>
        <p:txBody>
          <a:bodyPr wrap="none">
            <a:spAutoFit/>
          </a:bodyPr>
          <a:lstStyle/>
          <a:p>
            <a:r>
              <a:rPr lang="en-US" altLang="ja-JP" dirty="0" err="1"/>
              <a:t>mkdir</a:t>
            </a:r>
            <a:r>
              <a:rPr lang="en-US" altLang="ja-JP" dirty="0"/>
              <a:t> &lt;new-directory-name&gt;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738" y="3903663"/>
            <a:ext cx="4715533" cy="1857634"/>
          </a:xfrm>
          <a:prstGeom prst="rect">
            <a:avLst/>
          </a:prstGeom>
        </p:spPr>
      </p:pic>
      <p:sp>
        <p:nvSpPr>
          <p:cNvPr id="7" name="Rectangle 6"/>
          <p:cNvSpPr/>
          <p:nvPr/>
        </p:nvSpPr>
        <p:spPr>
          <a:xfrm>
            <a:off x="-22112" y="6488668"/>
            <a:ext cx="5727850" cy="369332"/>
          </a:xfrm>
          <a:prstGeom prst="rect">
            <a:avLst/>
          </a:prstGeom>
        </p:spPr>
        <p:txBody>
          <a:bodyPr wrap="none">
            <a:spAutoFit/>
          </a:bodyPr>
          <a:lstStyle/>
          <a:p>
            <a:r>
              <a:rPr lang="ja-JP" altLang="en-US" dirty="0"/>
              <a:t>http://www.computerhope.com/unix/umkdir.htm</a:t>
            </a:r>
          </a:p>
        </p:txBody>
      </p:sp>
    </p:spTree>
    <p:extLst>
      <p:ext uri="{BB962C8B-B14F-4D97-AF65-F5344CB8AC3E}">
        <p14:creationId xmlns:p14="http://schemas.microsoft.com/office/powerpoint/2010/main" val="3633164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1033"/>
            <a:ext cx="5971592" cy="5645713"/>
          </a:xfrm>
        </p:spPr>
        <p:txBody>
          <a:bodyPr>
            <a:normAutofit/>
          </a:bodyPr>
          <a:lstStyle/>
          <a:p>
            <a:r>
              <a:rPr lang="en-US" altLang="ja-JP" sz="1600" b="1" cap="none" dirty="0" smtClean="0"/>
              <a:t>1. The boot loader:</a:t>
            </a:r>
            <a:r>
              <a:rPr lang="en-US" altLang="ja-JP" sz="1600" cap="none" dirty="0" smtClean="0"/>
              <a:t> the software that manages the boot process of your computer. for most users, this will simply be a splash screen that pops up and eventually goes away to boot into the operating system.</a:t>
            </a:r>
            <a:br>
              <a:rPr lang="en-US" altLang="ja-JP" sz="1600" cap="none" dirty="0" smtClean="0"/>
            </a:br>
            <a:r>
              <a:rPr lang="en-US" altLang="ja-JP" sz="1600" b="1" cap="none" dirty="0" smtClean="0"/>
              <a:t>The kernel:</a:t>
            </a:r>
            <a:r>
              <a:rPr lang="en-US" altLang="ja-JP" sz="1600" cap="none" dirty="0" smtClean="0"/>
              <a:t> this is the one piece of the whole that is actually called “</a:t>
            </a:r>
            <a:r>
              <a:rPr lang="en-US" altLang="ja-JP" sz="1600" cap="none" dirty="0" err="1" smtClean="0"/>
              <a:t>linux</a:t>
            </a:r>
            <a:r>
              <a:rPr lang="en-US" altLang="ja-JP" sz="1600" cap="none" dirty="0" smtClean="0"/>
              <a:t>”. the kernel is the core of the system and manages the </a:t>
            </a:r>
            <a:r>
              <a:rPr lang="en-US" altLang="ja-JP" sz="1600" cap="none" dirty="0" err="1" smtClean="0"/>
              <a:t>cpu</a:t>
            </a:r>
            <a:r>
              <a:rPr lang="en-US" altLang="ja-JP" sz="1600" cap="none" dirty="0" smtClean="0"/>
              <a:t>, memory, and peripheral devices. The kernel is the “lowest” level of the </a:t>
            </a:r>
            <a:r>
              <a:rPr lang="en-US" altLang="ja-JP" sz="1600" cap="none" dirty="0" err="1" smtClean="0"/>
              <a:t>os</a:t>
            </a:r>
            <a:r>
              <a:rPr lang="en-US" altLang="ja-JP" sz="1600" cap="none" dirty="0" smtClean="0"/>
              <a:t>.</a:t>
            </a:r>
            <a:br>
              <a:rPr lang="en-US" altLang="ja-JP" sz="1600" cap="none" dirty="0" smtClean="0"/>
            </a:br>
            <a:r>
              <a:rPr lang="en-US" altLang="ja-JP" sz="1600" cap="none" dirty="0" smtClean="0"/>
              <a:t>2. </a:t>
            </a:r>
            <a:r>
              <a:rPr lang="en-US" altLang="ja-JP" sz="1600" b="1" cap="none" dirty="0" smtClean="0"/>
              <a:t>Daemons:</a:t>
            </a:r>
            <a:r>
              <a:rPr lang="en-US" altLang="ja-JP" sz="1600" cap="none" dirty="0" smtClean="0"/>
              <a:t> these are background services (printing, sound, scheduling, </a:t>
            </a:r>
            <a:r>
              <a:rPr lang="en-US" altLang="ja-JP" sz="1600" cap="none" dirty="0" err="1" smtClean="0"/>
              <a:t>etc</a:t>
            </a:r>
            <a:r>
              <a:rPr lang="en-US" altLang="ja-JP" sz="1600" cap="none" dirty="0" smtClean="0"/>
              <a:t>) that either start up during boot, or after you log into the desktop.</a:t>
            </a:r>
            <a:br>
              <a:rPr lang="en-US" altLang="ja-JP" sz="1600" cap="none" dirty="0" smtClean="0"/>
            </a:br>
            <a:r>
              <a:rPr lang="en-US" altLang="ja-JP" sz="1600" cap="none" dirty="0" smtClean="0"/>
              <a:t>3. </a:t>
            </a:r>
            <a:r>
              <a:rPr lang="en-US" altLang="ja-JP" sz="1600" b="1" cap="none" dirty="0" smtClean="0"/>
              <a:t>The shell:</a:t>
            </a:r>
            <a:r>
              <a:rPr lang="en-US" altLang="ja-JP" sz="1600" cap="none" dirty="0" smtClean="0"/>
              <a:t> you’ve probably heard mention of the </a:t>
            </a:r>
            <a:r>
              <a:rPr lang="en-US" altLang="ja-JP" sz="1600" cap="none" dirty="0" err="1" smtClean="0"/>
              <a:t>linux</a:t>
            </a:r>
            <a:r>
              <a:rPr lang="en-US" altLang="ja-JP" sz="1600" cap="none" dirty="0" smtClean="0"/>
              <a:t> command line. this is the shell – a command process that allows you to control the computer via commands typed into a text interface. this is what, at one time, scared people away from </a:t>
            </a:r>
            <a:r>
              <a:rPr lang="en-US" altLang="ja-JP" sz="1600" cap="none" dirty="0" err="1" smtClean="0"/>
              <a:t>linux</a:t>
            </a:r>
            <a:r>
              <a:rPr lang="en-US" altLang="ja-JP" sz="1600" cap="none" dirty="0" smtClean="0"/>
              <a:t> the most (assuming they had to learn a seemingly archaic command line structure to make </a:t>
            </a:r>
            <a:r>
              <a:rPr lang="en-US" altLang="ja-JP" sz="1600" cap="none" dirty="0" err="1" smtClean="0"/>
              <a:t>linux</a:t>
            </a:r>
            <a:r>
              <a:rPr lang="en-US" altLang="ja-JP" sz="1600" cap="none" dirty="0" smtClean="0"/>
              <a:t> work). this is no longer the case. with modern desktop </a:t>
            </a:r>
            <a:r>
              <a:rPr lang="en-US" altLang="ja-JP" sz="1600" cap="none" dirty="0" err="1" smtClean="0"/>
              <a:t>linux</a:t>
            </a:r>
            <a:r>
              <a:rPr lang="en-US" altLang="ja-JP" sz="1600" cap="none" dirty="0" smtClean="0"/>
              <a:t>, there is no need to ever touch the command line.</a:t>
            </a:r>
            <a:endParaRPr kumimoji="1" lang="ja-JP" altLang="en-US" sz="1600" cap="none" dirty="0"/>
          </a:p>
        </p:txBody>
      </p:sp>
      <p:sp>
        <p:nvSpPr>
          <p:cNvPr id="3" name="Content Placeholder 2"/>
          <p:cNvSpPr>
            <a:spLocks noGrp="1"/>
          </p:cNvSpPr>
          <p:nvPr>
            <p:ph idx="1"/>
          </p:nvPr>
        </p:nvSpPr>
        <p:spPr>
          <a:xfrm>
            <a:off x="-74711" y="0"/>
            <a:ext cx="5026123" cy="1031033"/>
          </a:xfrm>
        </p:spPr>
        <p:txBody>
          <a:bodyPr/>
          <a:lstStyle/>
          <a:p>
            <a:r>
              <a:rPr lang="en-US" altLang="ja-JP" b="1" dirty="0"/>
              <a:t>The OS is comprised of a number of pieces: </a:t>
            </a:r>
            <a:endParaRPr kumimoji="1" lang="ja-JP" altLang="en-US" b="1" dirty="0"/>
          </a:p>
        </p:txBody>
      </p:sp>
      <p:sp>
        <p:nvSpPr>
          <p:cNvPr id="4" name="TextBox 3"/>
          <p:cNvSpPr txBox="1"/>
          <p:nvPr/>
        </p:nvSpPr>
        <p:spPr>
          <a:xfrm>
            <a:off x="6288833" y="149290"/>
            <a:ext cx="5393094" cy="7017306"/>
          </a:xfrm>
          <a:prstGeom prst="rect">
            <a:avLst/>
          </a:prstGeom>
          <a:noFill/>
        </p:spPr>
        <p:txBody>
          <a:bodyPr wrap="square" rtlCol="0">
            <a:spAutoFit/>
          </a:bodyPr>
          <a:lstStyle/>
          <a:p>
            <a:r>
              <a:rPr lang="en-US" altLang="ja-JP" b="1" dirty="0" smtClean="0"/>
              <a:t>4. Graphical </a:t>
            </a:r>
            <a:r>
              <a:rPr lang="en-US" altLang="ja-JP" b="1" dirty="0"/>
              <a:t>Server:</a:t>
            </a:r>
            <a:r>
              <a:rPr lang="en-US" altLang="ja-JP" dirty="0"/>
              <a:t> This is the sub-system that displays the graphics on your monitor. It is commonly referred to as the X server or just “X”.</a:t>
            </a:r>
          </a:p>
          <a:p>
            <a:r>
              <a:rPr lang="en-US" altLang="ja-JP" b="1" dirty="0" smtClean="0"/>
              <a:t>5. Desktop </a:t>
            </a:r>
            <a:r>
              <a:rPr lang="en-US" altLang="ja-JP" b="1" dirty="0"/>
              <a:t>Environment:</a:t>
            </a:r>
            <a:r>
              <a:rPr lang="en-US" altLang="ja-JP" dirty="0"/>
              <a:t> This is the piece of the puzzle that the users actually interact with. There are many desktop environments to choose from (Unity, GNOME, Cinnamon, Enlightenment, KDE, XFCE, </a:t>
            </a:r>
            <a:r>
              <a:rPr lang="en-US" altLang="ja-JP" dirty="0" err="1"/>
              <a:t>etc</a:t>
            </a:r>
            <a:r>
              <a:rPr lang="en-US" altLang="ja-JP" dirty="0"/>
              <a:t>). Each desktop environment includes built-in applications (such as file managers, configuration tools, web browsers, games, </a:t>
            </a:r>
            <a:r>
              <a:rPr lang="en-US" altLang="ja-JP" dirty="0" err="1"/>
              <a:t>etc</a:t>
            </a:r>
            <a:r>
              <a:rPr lang="en-US" altLang="ja-JP" dirty="0"/>
              <a:t>).</a:t>
            </a:r>
          </a:p>
          <a:p>
            <a:r>
              <a:rPr lang="en-US" altLang="ja-JP" b="1" dirty="0" smtClean="0"/>
              <a:t>6. Applications</a:t>
            </a:r>
            <a:r>
              <a:rPr lang="en-US" altLang="ja-JP" b="1" dirty="0"/>
              <a:t>:</a:t>
            </a:r>
            <a:r>
              <a:rPr lang="en-US" altLang="ja-JP" dirty="0"/>
              <a:t> Desktop environments do not offer the full array of apps. Just like Windows and Mac, Linux offers thousands upon thousands of high-quality software titles that can be easily found and installed. Most modern Linux distributions (more on this in a moment) include App Store-like tools that centralize and simplify application installation. For example: Ubuntu Linux has the Ubuntu Software Center (Figure 1) which allows you to quickly search among the thousands of apps and install them from one centralized location. </a:t>
            </a:r>
          </a:p>
          <a:p>
            <a:endParaRPr kumimoji="1" lang="ja-JP" altLang="en-US" dirty="0"/>
          </a:p>
        </p:txBody>
      </p:sp>
    </p:spTree>
    <p:extLst>
      <p:ext uri="{BB962C8B-B14F-4D97-AF65-F5344CB8AC3E}">
        <p14:creationId xmlns:p14="http://schemas.microsoft.com/office/powerpoint/2010/main" val="22477343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2117487" cy="830997"/>
          </a:xfrm>
          <a:prstGeom prst="rect">
            <a:avLst/>
          </a:prstGeom>
          <a:noFill/>
        </p:spPr>
        <p:txBody>
          <a:bodyPr wrap="square" rtlCol="0">
            <a:spAutoFit/>
          </a:bodyPr>
          <a:lstStyle/>
          <a:p>
            <a:r>
              <a:rPr lang="en-US" altLang="ja-JP" sz="4800" b="1" dirty="0" err="1" smtClean="0">
                <a:solidFill>
                  <a:schemeClr val="accent1"/>
                </a:solidFill>
              </a:rPr>
              <a:t>rm</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a:t>
            </a:r>
            <a:r>
              <a:rPr lang="en-US" altLang="ja-JP" dirty="0"/>
              <a:t>removes the given file or folder. </a:t>
            </a:r>
            <a:endParaRPr kumimoji="1" lang="ja-JP" altLang="en-US" b="1" dirty="0">
              <a:solidFill>
                <a:schemeClr val="accent1"/>
              </a:solidFill>
            </a:endParaRPr>
          </a:p>
        </p:txBody>
      </p:sp>
      <p:sp>
        <p:nvSpPr>
          <p:cNvPr id="8" name="Rectangle 7"/>
          <p:cNvSpPr/>
          <p:nvPr/>
        </p:nvSpPr>
        <p:spPr>
          <a:xfrm>
            <a:off x="0" y="2280484"/>
            <a:ext cx="1871025" cy="369332"/>
          </a:xfrm>
          <a:prstGeom prst="rect">
            <a:avLst/>
          </a:prstGeom>
        </p:spPr>
        <p:txBody>
          <a:bodyPr wrap="none">
            <a:spAutoFit/>
          </a:bodyPr>
          <a:lstStyle/>
          <a:p>
            <a:r>
              <a:rPr lang="en-US" altLang="ja-JP" dirty="0" err="1"/>
              <a:t>rm</a:t>
            </a:r>
            <a:r>
              <a:rPr lang="en-US" altLang="ja-JP" dirty="0"/>
              <a:t> &lt;file-name&gt;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156" y="3388480"/>
            <a:ext cx="3524742" cy="1247949"/>
          </a:xfrm>
          <a:prstGeom prst="rect">
            <a:avLst/>
          </a:prstGeom>
        </p:spPr>
      </p:pic>
      <p:sp>
        <p:nvSpPr>
          <p:cNvPr id="3" name="Rectangle 2"/>
          <p:cNvSpPr/>
          <p:nvPr/>
        </p:nvSpPr>
        <p:spPr>
          <a:xfrm>
            <a:off x="0" y="6488668"/>
            <a:ext cx="5407249" cy="369332"/>
          </a:xfrm>
          <a:prstGeom prst="rect">
            <a:avLst/>
          </a:prstGeom>
        </p:spPr>
        <p:txBody>
          <a:bodyPr wrap="none">
            <a:spAutoFit/>
          </a:bodyPr>
          <a:lstStyle/>
          <a:p>
            <a:r>
              <a:rPr lang="ja-JP" altLang="en-US" dirty="0"/>
              <a:t>http://www.computerhope.com/unix/urm.htm</a:t>
            </a:r>
          </a:p>
        </p:txBody>
      </p:sp>
    </p:spTree>
    <p:extLst>
      <p:ext uri="{BB962C8B-B14F-4D97-AF65-F5344CB8AC3E}">
        <p14:creationId xmlns:p14="http://schemas.microsoft.com/office/powerpoint/2010/main" val="14485710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2117487" cy="830997"/>
          </a:xfrm>
          <a:prstGeom prst="rect">
            <a:avLst/>
          </a:prstGeom>
          <a:noFill/>
        </p:spPr>
        <p:txBody>
          <a:bodyPr wrap="square" rtlCol="0">
            <a:spAutoFit/>
          </a:bodyPr>
          <a:lstStyle/>
          <a:p>
            <a:r>
              <a:rPr lang="en-US" altLang="ja-JP" sz="4800" b="1" dirty="0" err="1" smtClean="0">
                <a:solidFill>
                  <a:schemeClr val="accent1"/>
                </a:solidFill>
              </a:rPr>
              <a:t>rmdir</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remove empty directory. (It can not remove non-empty directory !)</a:t>
            </a:r>
            <a:endParaRPr kumimoji="1" lang="ja-JP" altLang="en-US" b="1" dirty="0">
              <a:solidFill>
                <a:schemeClr val="accent1"/>
              </a:solidFill>
            </a:endParaRPr>
          </a:p>
        </p:txBody>
      </p:sp>
      <p:sp>
        <p:nvSpPr>
          <p:cNvPr id="8" name="Rectangle 7"/>
          <p:cNvSpPr/>
          <p:nvPr/>
        </p:nvSpPr>
        <p:spPr>
          <a:xfrm>
            <a:off x="0" y="2280484"/>
            <a:ext cx="2824812" cy="369332"/>
          </a:xfrm>
          <a:prstGeom prst="rect">
            <a:avLst/>
          </a:prstGeom>
        </p:spPr>
        <p:txBody>
          <a:bodyPr wrap="none">
            <a:spAutoFit/>
          </a:bodyPr>
          <a:lstStyle/>
          <a:p>
            <a:r>
              <a:rPr lang="en-US" altLang="ja-JP" dirty="0" err="1"/>
              <a:t>rmdir</a:t>
            </a:r>
            <a:r>
              <a:rPr lang="en-US" altLang="ja-JP" dirty="0"/>
              <a:t> &lt;directory-name&gt;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156" y="3388480"/>
            <a:ext cx="3524742" cy="1247949"/>
          </a:xfrm>
          <a:prstGeom prst="rect">
            <a:avLst/>
          </a:prstGeom>
        </p:spPr>
      </p:pic>
      <p:sp>
        <p:nvSpPr>
          <p:cNvPr id="3" name="Rectangle 2"/>
          <p:cNvSpPr/>
          <p:nvPr/>
        </p:nvSpPr>
        <p:spPr>
          <a:xfrm>
            <a:off x="-15870" y="6488668"/>
            <a:ext cx="5681363" cy="369332"/>
          </a:xfrm>
          <a:prstGeom prst="rect">
            <a:avLst/>
          </a:prstGeom>
        </p:spPr>
        <p:txBody>
          <a:bodyPr wrap="none">
            <a:spAutoFit/>
          </a:bodyPr>
          <a:lstStyle/>
          <a:p>
            <a:r>
              <a:rPr lang="ja-JP" altLang="en-US" dirty="0"/>
              <a:t>http://www.computerhope.com/unix/urmdir.htm</a:t>
            </a:r>
          </a:p>
        </p:txBody>
      </p:sp>
    </p:spTree>
    <p:extLst>
      <p:ext uri="{BB962C8B-B14F-4D97-AF65-F5344CB8AC3E}">
        <p14:creationId xmlns:p14="http://schemas.microsoft.com/office/powerpoint/2010/main" val="2784586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2095814" y="840377"/>
            <a:ext cx="9257056" cy="830997"/>
          </a:xfrm>
          <a:prstGeom prst="rect">
            <a:avLst/>
          </a:prstGeom>
          <a:noFill/>
        </p:spPr>
        <p:txBody>
          <a:bodyPr wrap="square" rtlCol="0">
            <a:spAutoFit/>
          </a:bodyPr>
          <a:lstStyle/>
          <a:p>
            <a:r>
              <a:rPr lang="en-US" altLang="ja-JP" sz="4800" dirty="0" smtClean="0">
                <a:solidFill>
                  <a:schemeClr val="accent1"/>
                </a:solidFill>
              </a:rPr>
              <a:t>Remove non-empty folder</a:t>
            </a:r>
            <a:endParaRPr lang="ja-JP" altLang="en-US" sz="4800" dirty="0">
              <a:solidFill>
                <a:schemeClr val="accent1"/>
              </a:solidFill>
            </a:endParaRPr>
          </a:p>
        </p:txBody>
      </p:sp>
      <p:sp>
        <p:nvSpPr>
          <p:cNvPr id="20" name="TextBox 19"/>
          <p:cNvSpPr txBox="1"/>
          <p:nvPr/>
        </p:nvSpPr>
        <p:spPr>
          <a:xfrm>
            <a:off x="9218645" y="6498323"/>
            <a:ext cx="2973355" cy="369332"/>
          </a:xfrm>
          <a:prstGeom prst="rect">
            <a:avLst/>
          </a:prstGeom>
          <a:noFill/>
        </p:spPr>
        <p:txBody>
          <a:bodyPr wrap="square" rtlCol="0">
            <a:spAutoFit/>
          </a:bodyPr>
          <a:lstStyle/>
          <a:p>
            <a:r>
              <a:rPr kumimoji="1" lang="en-US" altLang="ja-JP" dirty="0" smtClean="0">
                <a:solidFill>
                  <a:schemeClr val="accent1"/>
                </a:solidFill>
              </a:rPr>
              <a:t>Type man </a:t>
            </a:r>
            <a:r>
              <a:rPr kumimoji="1" lang="en-US" altLang="ja-JP" dirty="0" err="1" smtClean="0">
                <a:solidFill>
                  <a:schemeClr val="accent1"/>
                </a:solidFill>
              </a:rPr>
              <a:t>ls</a:t>
            </a:r>
            <a:r>
              <a:rPr kumimoji="1" lang="en-US" altLang="ja-JP" dirty="0" smtClean="0">
                <a:solidFill>
                  <a:schemeClr val="accent1"/>
                </a:solidFill>
              </a:rPr>
              <a:t> for more info</a:t>
            </a:r>
            <a:endParaRPr kumimoji="1" lang="ja-JP" altLang="en-US" dirty="0">
              <a:solidFill>
                <a:schemeClr val="accent1"/>
              </a:solidFill>
            </a:endParaRPr>
          </a:p>
        </p:txBody>
      </p:sp>
      <p:sp>
        <p:nvSpPr>
          <p:cNvPr id="16" name="TextBox 15"/>
          <p:cNvSpPr txBox="1"/>
          <p:nvPr/>
        </p:nvSpPr>
        <p:spPr>
          <a:xfrm>
            <a:off x="0" y="2382696"/>
            <a:ext cx="7864651" cy="461665"/>
          </a:xfrm>
          <a:prstGeom prst="rect">
            <a:avLst/>
          </a:prstGeom>
          <a:noFill/>
        </p:spPr>
        <p:txBody>
          <a:bodyPr wrap="square" rtlCol="0">
            <a:spAutoFit/>
          </a:bodyPr>
          <a:lstStyle/>
          <a:p>
            <a:r>
              <a:rPr kumimoji="1" lang="en-US" altLang="ja-JP" b="1" dirty="0" err="1" smtClean="0">
                <a:solidFill>
                  <a:schemeClr val="accent1"/>
                </a:solidFill>
              </a:rPr>
              <a:t>rm</a:t>
            </a:r>
            <a:r>
              <a:rPr kumimoji="1" lang="en-US" altLang="ja-JP" b="1" dirty="0" smtClean="0">
                <a:solidFill>
                  <a:schemeClr val="accent1"/>
                </a:solidFill>
              </a:rPr>
              <a:t> –r : Remove non-empty folder </a:t>
            </a:r>
            <a:r>
              <a:rPr kumimoji="1" lang="en-US" altLang="ja-JP" sz="2400" b="1" dirty="0" smtClean="0">
                <a:solidFill>
                  <a:schemeClr val="accent1"/>
                </a:solidFill>
              </a:rPr>
              <a:t>recursively  </a:t>
            </a:r>
            <a:endParaRPr kumimoji="1" lang="ja-JP" altLang="en-US" sz="2400" b="1" dirty="0">
              <a:solidFill>
                <a:schemeClr val="accent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261" y="2873533"/>
            <a:ext cx="2038635" cy="1314633"/>
          </a:xfrm>
          <a:prstGeom prst="rect">
            <a:avLst/>
          </a:prstGeom>
        </p:spPr>
      </p:pic>
      <p:sp>
        <p:nvSpPr>
          <p:cNvPr id="12" name="TextBox 11"/>
          <p:cNvSpPr txBox="1"/>
          <p:nvPr/>
        </p:nvSpPr>
        <p:spPr>
          <a:xfrm>
            <a:off x="-1" y="4426838"/>
            <a:ext cx="7864651" cy="369332"/>
          </a:xfrm>
          <a:prstGeom prst="rect">
            <a:avLst/>
          </a:prstGeom>
          <a:noFill/>
        </p:spPr>
        <p:txBody>
          <a:bodyPr wrap="square" rtlCol="0">
            <a:spAutoFit/>
          </a:bodyPr>
          <a:lstStyle/>
          <a:p>
            <a:r>
              <a:rPr kumimoji="1" lang="en-US" altLang="ja-JP" b="1" dirty="0" err="1" smtClean="0">
                <a:solidFill>
                  <a:schemeClr val="accent1"/>
                </a:solidFill>
              </a:rPr>
              <a:t>rm</a:t>
            </a:r>
            <a:r>
              <a:rPr kumimoji="1" lang="en-US" altLang="ja-JP" b="1" dirty="0" smtClean="0">
                <a:solidFill>
                  <a:schemeClr val="accent1"/>
                </a:solidFill>
              </a:rPr>
              <a:t> –</a:t>
            </a:r>
            <a:r>
              <a:rPr kumimoji="1" lang="en-US" altLang="ja-JP" b="1" dirty="0" err="1" smtClean="0">
                <a:solidFill>
                  <a:schemeClr val="accent1"/>
                </a:solidFill>
              </a:rPr>
              <a:t>rf</a:t>
            </a:r>
            <a:r>
              <a:rPr kumimoji="1" lang="en-US" altLang="ja-JP" b="1" dirty="0" smtClean="0">
                <a:solidFill>
                  <a:schemeClr val="accent1"/>
                </a:solidFill>
              </a:rPr>
              <a:t> : force to remove hidden files in a  non-empty folder recursively  </a:t>
            </a:r>
            <a:endParaRPr kumimoji="1" lang="ja-JP" altLang="en-US" b="1" dirty="0">
              <a:solidFill>
                <a:schemeClr val="accent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261" y="5198881"/>
            <a:ext cx="2295845" cy="476316"/>
          </a:xfrm>
          <a:prstGeom prst="rect">
            <a:avLst/>
          </a:prstGeom>
        </p:spPr>
      </p:pic>
      <p:sp>
        <p:nvSpPr>
          <p:cNvPr id="10" name="Rectangle 9"/>
          <p:cNvSpPr/>
          <p:nvPr/>
        </p:nvSpPr>
        <p:spPr>
          <a:xfrm>
            <a:off x="51106" y="1843284"/>
            <a:ext cx="6096000" cy="646331"/>
          </a:xfrm>
          <a:prstGeom prst="rect">
            <a:avLst/>
          </a:prstGeom>
        </p:spPr>
        <p:txBody>
          <a:bodyPr>
            <a:spAutoFit/>
          </a:bodyPr>
          <a:lstStyle/>
          <a:p>
            <a:r>
              <a:rPr lang="en-US" altLang="ja-JP" b="1" dirty="0" err="1"/>
              <a:t>rm</a:t>
            </a:r>
            <a:r>
              <a:rPr lang="en-US" altLang="ja-JP" dirty="0"/>
              <a:t> [</a:t>
            </a:r>
            <a:r>
              <a:rPr lang="en-US" altLang="ja-JP" i="1" dirty="0"/>
              <a:t>OPTION</a:t>
            </a:r>
            <a:r>
              <a:rPr lang="en-US" altLang="ja-JP" dirty="0"/>
              <a:t>]... </a:t>
            </a:r>
            <a:r>
              <a:rPr lang="en-US" altLang="ja-JP" i="1" dirty="0"/>
              <a:t>FILE</a:t>
            </a:r>
            <a:r>
              <a:rPr lang="en-US" altLang="ja-JP" dirty="0"/>
              <a:t>...</a:t>
            </a:r>
            <a:br>
              <a:rPr lang="en-US" altLang="ja-JP" dirty="0"/>
            </a:br>
            <a:endParaRPr lang="ja-JP" altLang="en-US" dirty="0"/>
          </a:p>
        </p:txBody>
      </p:sp>
      <p:sp>
        <p:nvSpPr>
          <p:cNvPr id="5" name="Rectangle 4"/>
          <p:cNvSpPr/>
          <p:nvPr/>
        </p:nvSpPr>
        <p:spPr>
          <a:xfrm>
            <a:off x="0" y="6488668"/>
            <a:ext cx="5407249" cy="369332"/>
          </a:xfrm>
          <a:prstGeom prst="rect">
            <a:avLst/>
          </a:prstGeom>
        </p:spPr>
        <p:txBody>
          <a:bodyPr wrap="none">
            <a:spAutoFit/>
          </a:bodyPr>
          <a:lstStyle/>
          <a:p>
            <a:r>
              <a:rPr lang="ja-JP" altLang="en-US" dirty="0"/>
              <a:t>http://www.computerhope.com/unix/urm.htm</a:t>
            </a:r>
          </a:p>
        </p:txBody>
      </p:sp>
    </p:spTree>
    <p:extLst>
      <p:ext uri="{BB962C8B-B14F-4D97-AF65-F5344CB8AC3E}">
        <p14:creationId xmlns:p14="http://schemas.microsoft.com/office/powerpoint/2010/main" val="2660970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623527" cy="830997"/>
          </a:xfrm>
          <a:prstGeom prst="rect">
            <a:avLst/>
          </a:prstGeom>
          <a:noFill/>
        </p:spPr>
        <p:txBody>
          <a:bodyPr wrap="square" rtlCol="0">
            <a:spAutoFit/>
          </a:bodyPr>
          <a:lstStyle/>
          <a:p>
            <a:r>
              <a:rPr lang="en-US" altLang="ja-JP" sz="4800" b="1" dirty="0" err="1" smtClean="0">
                <a:solidFill>
                  <a:schemeClr val="accent1"/>
                </a:solidFill>
              </a:rPr>
              <a:t>cp</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a:t>
            </a:r>
            <a:r>
              <a:rPr lang="en-US" altLang="ja-JP" dirty="0"/>
              <a:t>To copy one or more files to another location.</a:t>
            </a:r>
            <a:r>
              <a:rPr kumimoji="1" lang="en-US" altLang="ja-JP" b="1" dirty="0" smtClean="0">
                <a:solidFill>
                  <a:schemeClr val="accent1"/>
                </a:solidFill>
              </a:rPr>
              <a:t>.</a:t>
            </a:r>
            <a:endParaRPr kumimoji="1" lang="ja-JP" altLang="en-US" b="1" dirty="0">
              <a:solidFill>
                <a:schemeClr val="accent1"/>
              </a:solidFill>
            </a:endParaRPr>
          </a:p>
        </p:txBody>
      </p:sp>
      <p:sp>
        <p:nvSpPr>
          <p:cNvPr id="8" name="Rectangle 7"/>
          <p:cNvSpPr/>
          <p:nvPr/>
        </p:nvSpPr>
        <p:spPr>
          <a:xfrm>
            <a:off x="0" y="2280484"/>
            <a:ext cx="3951723" cy="369332"/>
          </a:xfrm>
          <a:prstGeom prst="rect">
            <a:avLst/>
          </a:prstGeom>
        </p:spPr>
        <p:txBody>
          <a:bodyPr wrap="none">
            <a:spAutoFit/>
          </a:bodyPr>
          <a:lstStyle/>
          <a:p>
            <a:r>
              <a:rPr lang="en-US" altLang="ja-JP" dirty="0" err="1"/>
              <a:t>cp</a:t>
            </a:r>
            <a:r>
              <a:rPr lang="en-US" altLang="ja-JP" dirty="0"/>
              <a:t> &lt;source-file&gt; &lt;destination-file&gt;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1723" y="3388480"/>
            <a:ext cx="3248478" cy="1352739"/>
          </a:xfrm>
          <a:prstGeom prst="rect">
            <a:avLst/>
          </a:prstGeom>
        </p:spPr>
      </p:pic>
      <p:sp>
        <p:nvSpPr>
          <p:cNvPr id="6" name="Rectangle 5"/>
          <p:cNvSpPr/>
          <p:nvPr/>
        </p:nvSpPr>
        <p:spPr>
          <a:xfrm>
            <a:off x="0" y="6488668"/>
            <a:ext cx="5428089" cy="369332"/>
          </a:xfrm>
          <a:prstGeom prst="rect">
            <a:avLst/>
          </a:prstGeom>
        </p:spPr>
        <p:txBody>
          <a:bodyPr wrap="none">
            <a:spAutoFit/>
          </a:bodyPr>
          <a:lstStyle/>
          <a:p>
            <a:r>
              <a:rPr lang="ja-JP" altLang="en-US" dirty="0"/>
              <a:t>http://www.computerhope.com/unix/ucp.htm</a:t>
            </a:r>
          </a:p>
        </p:txBody>
      </p:sp>
    </p:spTree>
    <p:extLst>
      <p:ext uri="{BB962C8B-B14F-4D97-AF65-F5344CB8AC3E}">
        <p14:creationId xmlns:p14="http://schemas.microsoft.com/office/powerpoint/2010/main" val="1401170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623527" cy="830997"/>
          </a:xfrm>
          <a:prstGeom prst="rect">
            <a:avLst/>
          </a:prstGeom>
          <a:noFill/>
        </p:spPr>
        <p:txBody>
          <a:bodyPr wrap="square" rtlCol="0">
            <a:spAutoFit/>
          </a:bodyPr>
          <a:lstStyle/>
          <a:p>
            <a:r>
              <a:rPr lang="en-US" altLang="ja-JP" sz="4800" b="1" dirty="0" smtClean="0">
                <a:solidFill>
                  <a:schemeClr val="accent1"/>
                </a:solidFill>
              </a:rPr>
              <a:t>link</a:t>
            </a:r>
            <a:endParaRPr kumimoji="1" lang="ja-JP" altLang="en-US" sz="4800" b="1" dirty="0">
              <a:solidFill>
                <a:schemeClr val="accent1"/>
              </a:solidFill>
            </a:endParaRPr>
          </a:p>
        </p:txBody>
      </p:sp>
      <p:sp>
        <p:nvSpPr>
          <p:cNvPr id="5" name="TextBox 4"/>
          <p:cNvSpPr txBox="1"/>
          <p:nvPr/>
        </p:nvSpPr>
        <p:spPr>
          <a:xfrm>
            <a:off x="0" y="3316315"/>
            <a:ext cx="9741159" cy="369332"/>
          </a:xfrm>
          <a:prstGeom prst="rect">
            <a:avLst/>
          </a:prstGeom>
          <a:noFill/>
        </p:spPr>
        <p:txBody>
          <a:bodyPr wrap="square" rtlCol="0">
            <a:spAutoFit/>
          </a:bodyPr>
          <a:lstStyle/>
          <a:p>
            <a:r>
              <a:rPr kumimoji="1" lang="en-US" altLang="ja-JP" b="1" dirty="0" smtClean="0">
                <a:solidFill>
                  <a:schemeClr val="accent1"/>
                </a:solidFill>
              </a:rPr>
              <a:t>Function: </a:t>
            </a:r>
            <a:r>
              <a:rPr lang="en-US" altLang="ja-JP" dirty="0"/>
              <a:t>call the link function to create a link to a </a:t>
            </a:r>
            <a:r>
              <a:rPr lang="en-US" altLang="ja-JP" dirty="0" smtClean="0"/>
              <a:t>file.</a:t>
            </a:r>
            <a:endParaRPr kumimoji="1" lang="ja-JP" altLang="en-US" b="1" dirty="0">
              <a:solidFill>
                <a:schemeClr val="accent1"/>
              </a:solidFill>
            </a:endParaRPr>
          </a:p>
        </p:txBody>
      </p:sp>
      <p:sp>
        <p:nvSpPr>
          <p:cNvPr id="8" name="Rectangle 7"/>
          <p:cNvSpPr/>
          <p:nvPr/>
        </p:nvSpPr>
        <p:spPr>
          <a:xfrm>
            <a:off x="0" y="2280484"/>
            <a:ext cx="3611886" cy="369332"/>
          </a:xfrm>
          <a:prstGeom prst="rect">
            <a:avLst/>
          </a:prstGeom>
        </p:spPr>
        <p:txBody>
          <a:bodyPr wrap="none">
            <a:spAutoFit/>
          </a:bodyPr>
          <a:lstStyle/>
          <a:p>
            <a:r>
              <a:rPr lang="en-US" altLang="ja-JP" b="1" dirty="0"/>
              <a:t>link</a:t>
            </a:r>
            <a:r>
              <a:rPr lang="en-US" altLang="ja-JP" dirty="0"/>
              <a:t> </a:t>
            </a:r>
            <a:r>
              <a:rPr lang="en-US" altLang="ja-JP" i="1" dirty="0" smtClean="0"/>
              <a:t>FILE1(exist) FILE2(non-exist)</a:t>
            </a:r>
            <a:r>
              <a:rPr lang="en-US" altLang="ja-JP" dirty="0"/>
              <a:t> </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3289" y="1928383"/>
            <a:ext cx="3610479" cy="2181529"/>
          </a:xfrm>
          <a:prstGeom prst="rect">
            <a:avLst/>
          </a:prstGeom>
        </p:spPr>
      </p:pic>
      <p:sp>
        <p:nvSpPr>
          <p:cNvPr id="10" name="Rectangle 9"/>
          <p:cNvSpPr/>
          <p:nvPr/>
        </p:nvSpPr>
        <p:spPr>
          <a:xfrm>
            <a:off x="-1" y="2649816"/>
            <a:ext cx="3421129" cy="369332"/>
          </a:xfrm>
          <a:prstGeom prst="rect">
            <a:avLst/>
          </a:prstGeom>
        </p:spPr>
        <p:txBody>
          <a:bodyPr wrap="none">
            <a:spAutoFit/>
          </a:bodyPr>
          <a:lstStyle/>
          <a:p>
            <a:r>
              <a:rPr lang="en-US" altLang="ja-JP" b="1" dirty="0" err="1" smtClean="0"/>
              <a:t>ln</a:t>
            </a:r>
            <a:r>
              <a:rPr lang="en-US" altLang="ja-JP" dirty="0"/>
              <a:t> </a:t>
            </a:r>
            <a:r>
              <a:rPr lang="en-US" altLang="ja-JP" i="1" dirty="0" smtClean="0"/>
              <a:t>FILE1(exist) FILE2(non-exist)</a:t>
            </a:r>
            <a:r>
              <a:rPr lang="en-US" altLang="ja-JP" dirty="0"/>
              <a:t> </a:t>
            </a:r>
            <a:endParaRPr lang="ja-JP" altLang="en-US" dirty="0"/>
          </a:p>
        </p:txBody>
      </p:sp>
      <p:sp>
        <p:nvSpPr>
          <p:cNvPr id="3" name="Rectangle 2"/>
          <p:cNvSpPr/>
          <p:nvPr/>
        </p:nvSpPr>
        <p:spPr>
          <a:xfrm>
            <a:off x="-1" y="6478742"/>
            <a:ext cx="5330305" cy="369332"/>
          </a:xfrm>
          <a:prstGeom prst="rect">
            <a:avLst/>
          </a:prstGeom>
        </p:spPr>
        <p:txBody>
          <a:bodyPr wrap="none">
            <a:spAutoFit/>
          </a:bodyPr>
          <a:lstStyle/>
          <a:p>
            <a:r>
              <a:rPr lang="ja-JP" altLang="en-US" smtClean="0"/>
              <a:t>http://www.computerhope.com/unix/link.htm</a:t>
            </a:r>
            <a:endParaRPr lang="ja-JP" altLang="en-US" dirty="0"/>
          </a:p>
        </p:txBody>
      </p:sp>
    </p:spTree>
    <p:extLst>
      <p:ext uri="{BB962C8B-B14F-4D97-AF65-F5344CB8AC3E}">
        <p14:creationId xmlns:p14="http://schemas.microsoft.com/office/powerpoint/2010/main" val="28216274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623527" cy="830997"/>
          </a:xfrm>
          <a:prstGeom prst="rect">
            <a:avLst/>
          </a:prstGeom>
          <a:noFill/>
        </p:spPr>
        <p:txBody>
          <a:bodyPr wrap="square" rtlCol="0">
            <a:spAutoFit/>
          </a:bodyPr>
          <a:lstStyle/>
          <a:p>
            <a:r>
              <a:rPr lang="en-US" altLang="ja-JP" sz="4800" b="1" dirty="0" smtClean="0">
                <a:solidFill>
                  <a:schemeClr val="accent1"/>
                </a:solidFill>
              </a:rPr>
              <a:t>mv</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a:t>
            </a:r>
            <a:r>
              <a:rPr lang="en-US" altLang="ja-JP" dirty="0"/>
              <a:t> move (rename) files</a:t>
            </a:r>
            <a:endParaRPr kumimoji="1" lang="ja-JP" altLang="en-US" b="1" dirty="0">
              <a:solidFill>
                <a:schemeClr val="accent1"/>
              </a:solidFill>
            </a:endParaRPr>
          </a:p>
        </p:txBody>
      </p:sp>
      <p:sp>
        <p:nvSpPr>
          <p:cNvPr id="7" name="Rectangle 6"/>
          <p:cNvSpPr/>
          <p:nvPr/>
        </p:nvSpPr>
        <p:spPr>
          <a:xfrm>
            <a:off x="0" y="1454978"/>
            <a:ext cx="1405898" cy="369332"/>
          </a:xfrm>
          <a:prstGeom prst="rect">
            <a:avLst/>
          </a:prstGeom>
        </p:spPr>
        <p:txBody>
          <a:bodyPr wrap="none">
            <a:spAutoFit/>
          </a:bodyPr>
          <a:lstStyle/>
          <a:p>
            <a:r>
              <a:rPr lang="en-US" altLang="ja-JP" b="1" dirty="0">
                <a:solidFill>
                  <a:srgbClr val="333333"/>
                </a:solidFill>
                <a:latin typeface="Roboto Slab"/>
              </a:rPr>
              <a:t>m</a:t>
            </a:r>
            <a:r>
              <a:rPr lang="en-US" altLang="ja-JP" b="1" dirty="0" smtClean="0">
                <a:solidFill>
                  <a:srgbClr val="333333"/>
                </a:solidFill>
                <a:latin typeface="Roboto Slab"/>
              </a:rPr>
              <a:t>v- </a:t>
            </a:r>
            <a:r>
              <a:rPr lang="en-US" altLang="ja-JP" b="1" dirty="0" err="1" smtClean="0">
                <a:solidFill>
                  <a:srgbClr val="333333"/>
                </a:solidFill>
                <a:latin typeface="Roboto Slab"/>
              </a:rPr>
              <a:t>MoVe</a:t>
            </a:r>
            <a:endParaRPr lang="en-US" altLang="ja-JP" b="1" i="0" dirty="0">
              <a:solidFill>
                <a:srgbClr val="333333"/>
              </a:solidFill>
              <a:effectLst/>
              <a:latin typeface="Roboto Slab"/>
            </a:endParaRPr>
          </a:p>
        </p:txBody>
      </p:sp>
      <p:sp>
        <p:nvSpPr>
          <p:cNvPr id="8" name="Rectangle 7"/>
          <p:cNvSpPr/>
          <p:nvPr/>
        </p:nvSpPr>
        <p:spPr>
          <a:xfrm>
            <a:off x="0" y="2280484"/>
            <a:ext cx="3204723" cy="369332"/>
          </a:xfrm>
          <a:prstGeom prst="rect">
            <a:avLst/>
          </a:prstGeom>
        </p:spPr>
        <p:txBody>
          <a:bodyPr wrap="none">
            <a:spAutoFit/>
          </a:bodyPr>
          <a:lstStyle/>
          <a:p>
            <a:r>
              <a:rPr lang="en-US" altLang="ja-JP" dirty="0"/>
              <a:t>mv &lt;source&gt; &lt;destination&gt;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422" y="785947"/>
            <a:ext cx="6287377" cy="261974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050" y="3485236"/>
            <a:ext cx="5039428" cy="21243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49" y="3203814"/>
            <a:ext cx="5115639" cy="3038899"/>
          </a:xfrm>
          <a:prstGeom prst="rect">
            <a:avLst/>
          </a:prstGeom>
        </p:spPr>
      </p:pic>
      <p:sp>
        <p:nvSpPr>
          <p:cNvPr id="11" name="Rectangle 10"/>
          <p:cNvSpPr/>
          <p:nvPr/>
        </p:nvSpPr>
        <p:spPr>
          <a:xfrm>
            <a:off x="0" y="6427379"/>
            <a:ext cx="5466561" cy="369332"/>
          </a:xfrm>
          <a:prstGeom prst="rect">
            <a:avLst/>
          </a:prstGeom>
        </p:spPr>
        <p:txBody>
          <a:bodyPr wrap="none">
            <a:spAutoFit/>
          </a:bodyPr>
          <a:lstStyle/>
          <a:p>
            <a:r>
              <a:rPr lang="ja-JP" altLang="en-US" dirty="0"/>
              <a:t>http://www.computerhope.com/unix/umv.htm</a:t>
            </a:r>
          </a:p>
        </p:txBody>
      </p:sp>
    </p:spTree>
    <p:extLst>
      <p:ext uri="{BB962C8B-B14F-4D97-AF65-F5344CB8AC3E}">
        <p14:creationId xmlns:p14="http://schemas.microsoft.com/office/powerpoint/2010/main" val="19778779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623527" cy="1569660"/>
          </a:xfrm>
          <a:prstGeom prst="rect">
            <a:avLst/>
          </a:prstGeom>
          <a:noFill/>
        </p:spPr>
        <p:txBody>
          <a:bodyPr wrap="square" rtlCol="0">
            <a:spAutoFit/>
          </a:bodyPr>
          <a:lstStyle/>
          <a:p>
            <a:r>
              <a:rPr lang="en-US" altLang="ja-JP" sz="4800" b="1" dirty="0" err="1" smtClean="0">
                <a:solidFill>
                  <a:schemeClr val="accent1"/>
                </a:solidFill>
              </a:rPr>
              <a:t>grep</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7419"/>
            <a:ext cx="9741159" cy="1200329"/>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a:t>
            </a:r>
            <a:r>
              <a:rPr kumimoji="1" lang="en-US" altLang="ja-JP" b="1" dirty="0" err="1">
                <a:solidFill>
                  <a:schemeClr val="accent1"/>
                </a:solidFill>
              </a:rPr>
              <a:t>grep</a:t>
            </a:r>
            <a:r>
              <a:rPr kumimoji="1" lang="en-US" altLang="ja-JP" b="1" dirty="0">
                <a:solidFill>
                  <a:schemeClr val="accent1"/>
                </a:solidFill>
              </a:rPr>
              <a:t> "&lt;string&gt;" &lt;file-name&gt; searches for a given string in a given file. You can use </a:t>
            </a:r>
            <a:r>
              <a:rPr kumimoji="1" lang="en-US" altLang="ja-JP" b="1" dirty="0" err="1">
                <a:solidFill>
                  <a:schemeClr val="accent1"/>
                </a:solidFill>
              </a:rPr>
              <a:t>grep</a:t>
            </a:r>
            <a:r>
              <a:rPr kumimoji="1" lang="en-US" altLang="ja-JP" b="1" dirty="0">
                <a:solidFill>
                  <a:schemeClr val="accent1"/>
                </a:solidFill>
              </a:rPr>
              <a:t> -</a:t>
            </a:r>
            <a:r>
              <a:rPr kumimoji="1" lang="en-US" altLang="ja-JP" b="1" dirty="0" err="1">
                <a:solidFill>
                  <a:schemeClr val="accent1"/>
                </a:solidFill>
              </a:rPr>
              <a:t>i</a:t>
            </a:r>
            <a:r>
              <a:rPr kumimoji="1" lang="en-US" altLang="ja-JP" b="1" dirty="0">
                <a:solidFill>
                  <a:schemeClr val="accent1"/>
                </a:solidFill>
              </a:rPr>
              <a:t> "&lt;string&gt;" &lt;file-name&gt; to make a case-insensitive search and </a:t>
            </a:r>
            <a:r>
              <a:rPr kumimoji="1" lang="en-US" altLang="ja-JP" b="1" dirty="0" err="1">
                <a:solidFill>
                  <a:schemeClr val="accent1"/>
                </a:solidFill>
              </a:rPr>
              <a:t>grep</a:t>
            </a:r>
            <a:r>
              <a:rPr kumimoji="1" lang="en-US" altLang="ja-JP" b="1" dirty="0">
                <a:solidFill>
                  <a:schemeClr val="accent1"/>
                </a:solidFill>
              </a:rPr>
              <a:t> -r "&lt;string&gt;" &lt;file-name&gt; to search for the given string in all files recursively in the current working directory.</a:t>
            </a:r>
            <a:endParaRPr kumimoji="1" lang="ja-JP" altLang="en-US" b="1" dirty="0">
              <a:solidFill>
                <a:schemeClr val="accent1"/>
              </a:solidFill>
            </a:endParaRPr>
          </a:p>
        </p:txBody>
      </p:sp>
      <p:sp>
        <p:nvSpPr>
          <p:cNvPr id="8" name="Rectangle 7"/>
          <p:cNvSpPr/>
          <p:nvPr/>
        </p:nvSpPr>
        <p:spPr>
          <a:xfrm>
            <a:off x="0" y="2280484"/>
            <a:ext cx="3185487" cy="369332"/>
          </a:xfrm>
          <a:prstGeom prst="rect">
            <a:avLst/>
          </a:prstGeom>
        </p:spPr>
        <p:txBody>
          <a:bodyPr wrap="none">
            <a:spAutoFit/>
          </a:bodyPr>
          <a:lstStyle/>
          <a:p>
            <a:r>
              <a:rPr lang="en-US" altLang="ja-JP" dirty="0" err="1"/>
              <a:t>grep</a:t>
            </a:r>
            <a:r>
              <a:rPr lang="en-US" altLang="ja-JP" dirty="0"/>
              <a:t> "&lt;string&gt;" &lt;file-name&gt;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822" y="-68758"/>
            <a:ext cx="4248743" cy="311511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576" y="3680231"/>
            <a:ext cx="3837633" cy="3177769"/>
          </a:xfrm>
          <a:prstGeom prst="rect">
            <a:avLst/>
          </a:prstGeom>
        </p:spPr>
      </p:pic>
      <p:sp>
        <p:nvSpPr>
          <p:cNvPr id="6" name="Rectangle 5"/>
          <p:cNvSpPr/>
          <p:nvPr/>
        </p:nvSpPr>
        <p:spPr>
          <a:xfrm>
            <a:off x="0" y="6443870"/>
            <a:ext cx="5654112" cy="369332"/>
          </a:xfrm>
          <a:prstGeom prst="rect">
            <a:avLst/>
          </a:prstGeom>
        </p:spPr>
        <p:txBody>
          <a:bodyPr wrap="none">
            <a:spAutoFit/>
          </a:bodyPr>
          <a:lstStyle/>
          <a:p>
            <a:r>
              <a:rPr lang="ja-JP" altLang="en-US" dirty="0"/>
              <a:t>http://www.computerhope.com/unix/ugrep.htm</a:t>
            </a:r>
          </a:p>
        </p:txBody>
      </p:sp>
    </p:spTree>
    <p:extLst>
      <p:ext uri="{BB962C8B-B14F-4D97-AF65-F5344CB8AC3E}">
        <p14:creationId xmlns:p14="http://schemas.microsoft.com/office/powerpoint/2010/main" val="15237610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4058815" y="18327"/>
            <a:ext cx="4361285" cy="1569660"/>
          </a:xfrm>
          <a:prstGeom prst="rect">
            <a:avLst/>
          </a:prstGeom>
          <a:noFill/>
        </p:spPr>
        <p:txBody>
          <a:bodyPr wrap="square" rtlCol="0">
            <a:spAutoFit/>
          </a:bodyPr>
          <a:lstStyle/>
          <a:p>
            <a:r>
              <a:rPr lang="en-US" altLang="ja-JP" sz="4800" b="1" dirty="0" err="1" smtClean="0">
                <a:solidFill>
                  <a:schemeClr val="accent1"/>
                </a:solidFill>
              </a:rPr>
              <a:t>Grep</a:t>
            </a:r>
            <a:r>
              <a:rPr lang="en-US" altLang="ja-JP" sz="4800" b="1" dirty="0" smtClean="0">
                <a:solidFill>
                  <a:schemeClr val="accent1"/>
                </a:solidFill>
              </a:rPr>
              <a:t> with other tasks</a:t>
            </a:r>
            <a:r>
              <a:rPr lang="en-US" altLang="ja-JP" sz="4800" dirty="0">
                <a:solidFill>
                  <a:schemeClr val="accent1"/>
                </a:solidFill>
              </a:rPr>
              <a:t> </a:t>
            </a:r>
            <a:endParaRPr kumimoji="1" lang="ja-JP" altLang="en-US" sz="4800" b="1"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655" y="1919034"/>
            <a:ext cx="6725589" cy="3629532"/>
          </a:xfrm>
          <a:prstGeom prst="rect">
            <a:avLst/>
          </a:prstGeom>
        </p:spPr>
      </p:pic>
      <p:sp>
        <p:nvSpPr>
          <p:cNvPr id="7" name="Rectangle 6"/>
          <p:cNvSpPr/>
          <p:nvPr/>
        </p:nvSpPr>
        <p:spPr>
          <a:xfrm>
            <a:off x="0" y="6488668"/>
            <a:ext cx="5654112" cy="369332"/>
          </a:xfrm>
          <a:prstGeom prst="rect">
            <a:avLst/>
          </a:prstGeom>
        </p:spPr>
        <p:txBody>
          <a:bodyPr wrap="none">
            <a:spAutoFit/>
          </a:bodyPr>
          <a:lstStyle/>
          <a:p>
            <a:r>
              <a:rPr lang="ja-JP" altLang="en-US" dirty="0"/>
              <a:t>http://www.computerhope.com/unix/ugrep.htm</a:t>
            </a:r>
          </a:p>
        </p:txBody>
      </p:sp>
    </p:spTree>
    <p:extLst>
      <p:ext uri="{BB962C8B-B14F-4D97-AF65-F5344CB8AC3E}">
        <p14:creationId xmlns:p14="http://schemas.microsoft.com/office/powerpoint/2010/main" val="3115346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968197" cy="1569660"/>
          </a:xfrm>
          <a:prstGeom prst="rect">
            <a:avLst/>
          </a:prstGeom>
          <a:noFill/>
        </p:spPr>
        <p:txBody>
          <a:bodyPr wrap="square" rtlCol="0">
            <a:spAutoFit/>
          </a:bodyPr>
          <a:lstStyle/>
          <a:p>
            <a:r>
              <a:rPr lang="en-US" altLang="ja-JP" sz="4800" b="1" dirty="0" err="1" smtClean="0">
                <a:solidFill>
                  <a:schemeClr val="accent1"/>
                </a:solidFill>
              </a:rPr>
              <a:t>egrep</a:t>
            </a:r>
            <a:r>
              <a:rPr lang="en-US" altLang="ja-JP" sz="4800" dirty="0">
                <a:solidFill>
                  <a:schemeClr val="accent1"/>
                </a:solidFill>
              </a:rPr>
              <a:t> </a:t>
            </a:r>
            <a:endParaRPr kumimoji="1" lang="ja-JP" altLang="en-US" sz="4800" b="1" dirty="0">
              <a:solidFill>
                <a:schemeClr val="accent1"/>
              </a:solidFill>
            </a:endParaRPr>
          </a:p>
        </p:txBody>
      </p:sp>
      <p:sp>
        <p:nvSpPr>
          <p:cNvPr id="8" name="Rectangle 7"/>
          <p:cNvSpPr/>
          <p:nvPr/>
        </p:nvSpPr>
        <p:spPr>
          <a:xfrm>
            <a:off x="0" y="2280484"/>
            <a:ext cx="5440913" cy="369332"/>
          </a:xfrm>
          <a:prstGeom prst="rect">
            <a:avLst/>
          </a:prstGeom>
        </p:spPr>
        <p:txBody>
          <a:bodyPr wrap="none">
            <a:spAutoFit/>
          </a:bodyPr>
          <a:lstStyle/>
          <a:p>
            <a:r>
              <a:rPr lang="en-US" altLang="ja-JP" b="1" dirty="0" err="1"/>
              <a:t>egrep</a:t>
            </a:r>
            <a:r>
              <a:rPr lang="en-US" altLang="ja-JP" b="1" dirty="0"/>
              <a:t> [command line options] &lt;pattern&gt; [path]</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239" y="3203814"/>
            <a:ext cx="4847686" cy="356331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60" y="3668416"/>
            <a:ext cx="4351191" cy="1885711"/>
          </a:xfrm>
          <a:prstGeom prst="rect">
            <a:avLst/>
          </a:prstGeom>
        </p:spPr>
      </p:pic>
      <p:sp>
        <p:nvSpPr>
          <p:cNvPr id="7" name="Rectangle 6"/>
          <p:cNvSpPr/>
          <p:nvPr/>
        </p:nvSpPr>
        <p:spPr>
          <a:xfrm>
            <a:off x="0" y="3019148"/>
            <a:ext cx="6093335" cy="369332"/>
          </a:xfrm>
          <a:prstGeom prst="rect">
            <a:avLst/>
          </a:prstGeom>
        </p:spPr>
        <p:txBody>
          <a:bodyPr wrap="none">
            <a:spAutoFit/>
          </a:bodyPr>
          <a:lstStyle/>
          <a:p>
            <a:r>
              <a:rPr lang="en-US" altLang="ja-JP" dirty="0" smtClean="0">
                <a:solidFill>
                  <a:srgbClr val="333333"/>
                </a:solidFill>
                <a:latin typeface="Helvetica Neue"/>
              </a:rPr>
              <a:t>Function: View </a:t>
            </a:r>
            <a:r>
              <a:rPr lang="en-US" altLang="ja-JP" dirty="0">
                <a:solidFill>
                  <a:srgbClr val="333333"/>
                </a:solidFill>
                <a:latin typeface="Helvetica Neue"/>
              </a:rPr>
              <a:t>lines of data which match a particular pattern.</a:t>
            </a:r>
            <a:endParaRPr lang="ja-JP" altLang="en-US" dirty="0"/>
          </a:p>
        </p:txBody>
      </p:sp>
      <p:sp>
        <p:nvSpPr>
          <p:cNvPr id="5" name="Rectangle 4"/>
          <p:cNvSpPr/>
          <p:nvPr/>
        </p:nvSpPr>
        <p:spPr>
          <a:xfrm>
            <a:off x="-64537" y="6397795"/>
            <a:ext cx="5804794" cy="369332"/>
          </a:xfrm>
          <a:prstGeom prst="rect">
            <a:avLst/>
          </a:prstGeom>
        </p:spPr>
        <p:txBody>
          <a:bodyPr wrap="none">
            <a:spAutoFit/>
          </a:bodyPr>
          <a:lstStyle/>
          <a:p>
            <a:r>
              <a:rPr lang="ja-JP" altLang="en-US" dirty="0"/>
              <a:t>http://www.computerhope.com/unix/uegrep.htm</a:t>
            </a:r>
          </a:p>
        </p:txBody>
      </p:sp>
    </p:spTree>
    <p:extLst>
      <p:ext uri="{BB962C8B-B14F-4D97-AF65-F5344CB8AC3E}">
        <p14:creationId xmlns:p14="http://schemas.microsoft.com/office/powerpoint/2010/main" val="14945324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968197" cy="1569660"/>
          </a:xfrm>
          <a:prstGeom prst="rect">
            <a:avLst/>
          </a:prstGeom>
          <a:noFill/>
        </p:spPr>
        <p:txBody>
          <a:bodyPr wrap="square" rtlCol="0">
            <a:spAutoFit/>
          </a:bodyPr>
          <a:lstStyle/>
          <a:p>
            <a:r>
              <a:rPr lang="en-US" altLang="ja-JP" sz="4800" b="1" dirty="0" err="1" smtClean="0">
                <a:solidFill>
                  <a:schemeClr val="accent1"/>
                </a:solidFill>
              </a:rPr>
              <a:t>egrep</a:t>
            </a:r>
            <a:r>
              <a:rPr lang="en-US" altLang="ja-JP" sz="4800" dirty="0">
                <a:solidFill>
                  <a:schemeClr val="accent1"/>
                </a:solidFill>
              </a:rPr>
              <a:t> </a:t>
            </a:r>
            <a:endParaRPr kumimoji="1" lang="ja-JP" altLang="en-US" sz="4800" b="1"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892" y="-1"/>
            <a:ext cx="4375892" cy="687188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438" y="1696658"/>
            <a:ext cx="6112715" cy="2728742"/>
          </a:xfrm>
          <a:prstGeom prst="rect">
            <a:avLst/>
          </a:prstGeom>
        </p:spPr>
      </p:pic>
      <p:sp>
        <p:nvSpPr>
          <p:cNvPr id="3" name="Rectangle 2"/>
          <p:cNvSpPr/>
          <p:nvPr/>
        </p:nvSpPr>
        <p:spPr>
          <a:xfrm>
            <a:off x="0" y="6488668"/>
            <a:ext cx="5804794" cy="369332"/>
          </a:xfrm>
          <a:prstGeom prst="rect">
            <a:avLst/>
          </a:prstGeom>
        </p:spPr>
        <p:txBody>
          <a:bodyPr wrap="none">
            <a:spAutoFit/>
          </a:bodyPr>
          <a:lstStyle/>
          <a:p>
            <a:r>
              <a:rPr lang="ja-JP" altLang="en-US" dirty="0"/>
              <a:t>http://www.computerhope.com/unix/uegrep.htm</a:t>
            </a:r>
          </a:p>
        </p:txBody>
      </p:sp>
    </p:spTree>
    <p:extLst>
      <p:ext uri="{BB962C8B-B14F-4D97-AF65-F5344CB8AC3E}">
        <p14:creationId xmlns:p14="http://schemas.microsoft.com/office/powerpoint/2010/main" val="7861254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192556" y="354564"/>
            <a:ext cx="3806889" cy="584775"/>
          </a:xfrm>
          <a:prstGeom prst="rect">
            <a:avLst/>
          </a:prstGeom>
          <a:noFill/>
        </p:spPr>
        <p:txBody>
          <a:bodyPr wrap="square" rtlCol="0">
            <a:spAutoFit/>
          </a:bodyPr>
          <a:lstStyle/>
          <a:p>
            <a:r>
              <a:rPr kumimoji="1" lang="en-US" altLang="ja-JP" sz="3200" b="1" dirty="0" smtClean="0">
                <a:solidFill>
                  <a:schemeClr val="accent1"/>
                </a:solidFill>
              </a:rPr>
              <a:t>Benefit of Linux</a:t>
            </a:r>
            <a:endParaRPr kumimoji="1" lang="ja-JP" altLang="en-US" sz="3200" b="1" dirty="0">
              <a:solidFill>
                <a:schemeClr val="accent1"/>
              </a:solidFill>
            </a:endParaRPr>
          </a:p>
        </p:txBody>
      </p:sp>
      <p:sp>
        <p:nvSpPr>
          <p:cNvPr id="8" name="TextBox 7"/>
          <p:cNvSpPr txBox="1"/>
          <p:nvPr/>
        </p:nvSpPr>
        <p:spPr>
          <a:xfrm>
            <a:off x="179634" y="1318022"/>
            <a:ext cx="5281127" cy="5539978"/>
          </a:xfrm>
          <a:prstGeom prst="rect">
            <a:avLst/>
          </a:prstGeom>
          <a:noFill/>
        </p:spPr>
        <p:txBody>
          <a:bodyPr wrap="square" rtlCol="0">
            <a:spAutoFit/>
          </a:bodyPr>
          <a:lstStyle/>
          <a:p>
            <a:r>
              <a:rPr lang="en-US" altLang="ja-JP" sz="1600" b="1" dirty="0"/>
              <a:t>10. Troubleshoot Other Computers</a:t>
            </a:r>
          </a:p>
          <a:p>
            <a:endParaRPr kumimoji="1" lang="en-US" altLang="ja-JP" sz="1600" dirty="0"/>
          </a:p>
          <a:p>
            <a:r>
              <a:rPr lang="en-US" altLang="ja-JP" sz="1600" b="1" dirty="0"/>
              <a:t>9. Make a </a:t>
            </a:r>
            <a:r>
              <a:rPr lang="en-US" altLang="ja-JP" sz="1600" b="1" dirty="0" err="1"/>
              <a:t>Chromebook</a:t>
            </a:r>
            <a:r>
              <a:rPr lang="en-US" altLang="ja-JP" sz="1600" b="1" dirty="0"/>
              <a:t> More </a:t>
            </a:r>
            <a:r>
              <a:rPr lang="en-US" altLang="ja-JP" sz="1600" b="1" dirty="0" smtClean="0"/>
              <a:t>Useful</a:t>
            </a:r>
          </a:p>
          <a:p>
            <a:endParaRPr lang="en-US" altLang="ja-JP" sz="1600" b="1" dirty="0" smtClean="0"/>
          </a:p>
          <a:p>
            <a:r>
              <a:rPr lang="en-US" altLang="ja-JP" sz="1600" b="1" dirty="0"/>
              <a:t>8. Host a Web Site or </a:t>
            </a:r>
            <a:r>
              <a:rPr lang="en-US" altLang="ja-JP" sz="1600" b="1" dirty="0" err="1"/>
              <a:t>Webapp</a:t>
            </a:r>
            <a:endParaRPr lang="en-US" altLang="ja-JP" sz="1600" b="1" dirty="0"/>
          </a:p>
          <a:p>
            <a:endParaRPr lang="en-US" altLang="ja-JP" sz="1600" b="1" dirty="0" smtClean="0"/>
          </a:p>
          <a:p>
            <a:r>
              <a:rPr lang="en-US" altLang="ja-JP" sz="1600" b="1" dirty="0"/>
              <a:t>7. Work with Hard Drives and Partitions</a:t>
            </a:r>
          </a:p>
          <a:p>
            <a:endParaRPr lang="en-US" altLang="ja-JP" sz="1600" b="1" dirty="0" smtClean="0"/>
          </a:p>
          <a:p>
            <a:r>
              <a:rPr lang="en-US" altLang="ja-JP" sz="1600" b="1" dirty="0"/>
              <a:t>6. Automate Everything In Your Home</a:t>
            </a:r>
          </a:p>
          <a:p>
            <a:endParaRPr lang="en-US" altLang="ja-JP" sz="1600" b="1" dirty="0" smtClean="0"/>
          </a:p>
          <a:p>
            <a:r>
              <a:rPr lang="en-US" altLang="ja-JP" sz="1600" b="1" dirty="0"/>
              <a:t>5. Run a Home Server for Backup, Streaming, </a:t>
            </a:r>
            <a:r>
              <a:rPr lang="en-US" altLang="ja-JP" sz="1600" b="1" dirty="0" err="1"/>
              <a:t>Torrenting</a:t>
            </a:r>
            <a:r>
              <a:rPr lang="en-US" altLang="ja-JP" sz="1600" b="1" dirty="0"/>
              <a:t>, and More</a:t>
            </a:r>
          </a:p>
          <a:p>
            <a:endParaRPr lang="en-US" altLang="ja-JP" sz="1600" b="1" dirty="0" smtClean="0"/>
          </a:p>
          <a:p>
            <a:r>
              <a:rPr lang="en-US" altLang="ja-JP" sz="1600" b="1" dirty="0"/>
              <a:t>4. Create a Dedicated Media Center or Video Game Machine</a:t>
            </a:r>
          </a:p>
          <a:p>
            <a:endParaRPr lang="en-US" altLang="ja-JP" sz="1600" b="1" dirty="0" smtClean="0"/>
          </a:p>
          <a:p>
            <a:r>
              <a:rPr lang="en-US" altLang="ja-JP" sz="1600" b="1" dirty="0"/>
              <a:t>3. Brush Up on Your Hacking and </a:t>
            </a:r>
            <a:r>
              <a:rPr lang="en-US" altLang="ja-JP" sz="1600" b="1" dirty="0" smtClean="0"/>
              <a:t>Security</a:t>
            </a:r>
          </a:p>
          <a:p>
            <a:endParaRPr lang="en-US" altLang="ja-JP" sz="1600" b="1" dirty="0"/>
          </a:p>
          <a:p>
            <a:r>
              <a:rPr lang="en-US" altLang="ja-JP" sz="1600" b="1" dirty="0"/>
              <a:t>2. Revive an Old or Slow PC</a:t>
            </a:r>
          </a:p>
          <a:p>
            <a:endParaRPr lang="en-US" altLang="ja-JP" sz="1600" b="1" dirty="0"/>
          </a:p>
          <a:p>
            <a:r>
              <a:rPr lang="en-US" altLang="ja-JP" sz="1600" b="1" dirty="0"/>
              <a:t>1. Learn More About How Computers Work</a:t>
            </a:r>
          </a:p>
          <a:p>
            <a:endParaRPr lang="en-US" altLang="ja-JP" sz="1600" b="1" dirty="0"/>
          </a:p>
        </p:txBody>
      </p:sp>
      <p:sp>
        <p:nvSpPr>
          <p:cNvPr id="9" name="TextBox 8"/>
          <p:cNvSpPr txBox="1"/>
          <p:nvPr/>
        </p:nvSpPr>
        <p:spPr>
          <a:xfrm>
            <a:off x="6214187" y="6304002"/>
            <a:ext cx="6848670" cy="553998"/>
          </a:xfrm>
          <a:prstGeom prst="rect">
            <a:avLst/>
          </a:prstGeom>
          <a:noFill/>
        </p:spPr>
        <p:txBody>
          <a:bodyPr wrap="square" rtlCol="0">
            <a:spAutoFit/>
          </a:bodyPr>
          <a:lstStyle/>
          <a:p>
            <a:pPr algn="ctr"/>
            <a:endParaRPr kumimoji="1" lang="en-US" altLang="ja-JP" dirty="0" smtClean="0"/>
          </a:p>
          <a:p>
            <a:r>
              <a:rPr kumimoji="1" lang="en-US" altLang="ja-JP" sz="1200" dirty="0" smtClean="0"/>
              <a:t>https</a:t>
            </a:r>
            <a:r>
              <a:rPr kumimoji="1" lang="en-US" altLang="ja-JP" sz="1200" dirty="0"/>
              <a:t>://www.quora.com/What-are-the-benefits-of-learning-how-to-use-Linux#</a:t>
            </a:r>
            <a:endParaRPr kumimoji="1" lang="ja-JP" altLang="en-US" sz="1200" dirty="0"/>
          </a:p>
        </p:txBody>
      </p:sp>
    </p:spTree>
    <p:extLst>
      <p:ext uri="{BB962C8B-B14F-4D97-AF65-F5344CB8AC3E}">
        <p14:creationId xmlns:p14="http://schemas.microsoft.com/office/powerpoint/2010/main" val="4045814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4218147" y="139254"/>
            <a:ext cx="3936808" cy="830997"/>
          </a:xfrm>
          <a:prstGeom prst="rect">
            <a:avLst/>
          </a:prstGeom>
          <a:noFill/>
        </p:spPr>
        <p:txBody>
          <a:bodyPr wrap="square" rtlCol="0">
            <a:spAutoFit/>
          </a:bodyPr>
          <a:lstStyle/>
          <a:p>
            <a:r>
              <a:rPr lang="en-US" altLang="ja-JP" sz="4800" b="1" dirty="0" smtClean="0">
                <a:solidFill>
                  <a:schemeClr val="accent1"/>
                </a:solidFill>
              </a:rPr>
              <a:t>Wild card</a:t>
            </a:r>
            <a:r>
              <a:rPr lang="en-US" altLang="ja-JP" sz="4800" dirty="0">
                <a:solidFill>
                  <a:schemeClr val="accent1"/>
                </a:solidFill>
              </a:rPr>
              <a:t> </a:t>
            </a:r>
            <a:endParaRPr kumimoji="1" lang="ja-JP" altLang="en-US" sz="4800" b="1" dirty="0">
              <a:solidFill>
                <a:schemeClr val="accent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56" y="1172298"/>
            <a:ext cx="3124636" cy="7811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56" y="2150124"/>
            <a:ext cx="5267401" cy="20673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739" y="0"/>
            <a:ext cx="4682261" cy="6895982"/>
          </a:xfrm>
          <a:prstGeom prst="rect">
            <a:avLst/>
          </a:prstGeom>
        </p:spPr>
      </p:pic>
      <p:sp>
        <p:nvSpPr>
          <p:cNvPr id="9" name="Rectangle 8"/>
          <p:cNvSpPr/>
          <p:nvPr/>
        </p:nvSpPr>
        <p:spPr>
          <a:xfrm>
            <a:off x="43119" y="6488668"/>
            <a:ext cx="5820824" cy="369332"/>
          </a:xfrm>
          <a:prstGeom prst="rect">
            <a:avLst/>
          </a:prstGeom>
        </p:spPr>
        <p:txBody>
          <a:bodyPr wrap="none">
            <a:spAutoFit/>
          </a:bodyPr>
          <a:lstStyle/>
          <a:p>
            <a:r>
              <a:rPr lang="ja-JP" altLang="en-US" dirty="0"/>
              <a:t>http://ryanstutorials.net/linuxtutorial/wildcards.php</a:t>
            </a:r>
          </a:p>
        </p:txBody>
      </p:sp>
    </p:spTree>
    <p:extLst>
      <p:ext uri="{BB962C8B-B14F-4D97-AF65-F5344CB8AC3E}">
        <p14:creationId xmlns:p14="http://schemas.microsoft.com/office/powerpoint/2010/main" val="26902145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2136148" cy="830997"/>
          </a:xfrm>
          <a:prstGeom prst="rect">
            <a:avLst/>
          </a:prstGeom>
          <a:noFill/>
        </p:spPr>
        <p:txBody>
          <a:bodyPr wrap="square" rtlCol="0">
            <a:spAutoFit/>
          </a:bodyPr>
          <a:lstStyle/>
          <a:p>
            <a:r>
              <a:rPr lang="en-US" altLang="ja-JP" sz="4800" b="1" dirty="0" smtClean="0">
                <a:solidFill>
                  <a:schemeClr val="accent1"/>
                </a:solidFill>
              </a:rPr>
              <a:t>head</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7419"/>
            <a:ext cx="9741159" cy="369332"/>
          </a:xfrm>
          <a:prstGeom prst="rect">
            <a:avLst/>
          </a:prstGeom>
          <a:noFill/>
        </p:spPr>
        <p:txBody>
          <a:bodyPr wrap="square" rtlCol="0">
            <a:spAutoFit/>
          </a:bodyPr>
          <a:lstStyle/>
          <a:p>
            <a:r>
              <a:rPr kumimoji="1" lang="en-US" altLang="ja-JP" b="1" dirty="0" err="1" smtClean="0">
                <a:solidFill>
                  <a:schemeClr val="accent1"/>
                </a:solidFill>
              </a:rPr>
              <a:t>Function</a:t>
            </a:r>
            <a:r>
              <a:rPr lang="en-US" altLang="ja-JP" dirty="0" err="1"/>
              <a:t>print</a:t>
            </a:r>
            <a:r>
              <a:rPr lang="en-US" altLang="ja-JP" dirty="0"/>
              <a:t> the first 10 lines of the file.</a:t>
            </a:r>
            <a:endParaRPr kumimoji="1" lang="ja-JP" altLang="en-US" b="1" dirty="0">
              <a:solidFill>
                <a:schemeClr val="accent1"/>
              </a:solidFill>
            </a:endParaRPr>
          </a:p>
        </p:txBody>
      </p:sp>
      <p:sp>
        <p:nvSpPr>
          <p:cNvPr id="8" name="Rectangle 7"/>
          <p:cNvSpPr/>
          <p:nvPr/>
        </p:nvSpPr>
        <p:spPr>
          <a:xfrm>
            <a:off x="0" y="2280484"/>
            <a:ext cx="2887329" cy="369332"/>
          </a:xfrm>
          <a:prstGeom prst="rect">
            <a:avLst/>
          </a:prstGeom>
        </p:spPr>
        <p:txBody>
          <a:bodyPr wrap="none">
            <a:spAutoFit/>
          </a:bodyPr>
          <a:lstStyle/>
          <a:p>
            <a:r>
              <a:rPr lang="en-US" altLang="ja-JP" dirty="0"/>
              <a:t>head [OPTION]... [FILE]...</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762" y="1814866"/>
            <a:ext cx="5191850" cy="3410426"/>
          </a:xfrm>
          <a:prstGeom prst="rect">
            <a:avLst/>
          </a:prstGeom>
        </p:spPr>
      </p:pic>
      <p:sp>
        <p:nvSpPr>
          <p:cNvPr id="6" name="Rectangle 5"/>
          <p:cNvSpPr/>
          <p:nvPr/>
        </p:nvSpPr>
        <p:spPr>
          <a:xfrm>
            <a:off x="22602" y="6428558"/>
            <a:ext cx="5729454" cy="369332"/>
          </a:xfrm>
          <a:prstGeom prst="rect">
            <a:avLst/>
          </a:prstGeom>
        </p:spPr>
        <p:txBody>
          <a:bodyPr wrap="none">
            <a:spAutoFit/>
          </a:bodyPr>
          <a:lstStyle/>
          <a:p>
            <a:r>
              <a:rPr lang="ja-JP" altLang="en-US" dirty="0"/>
              <a:t>http://www.computerhope.com/unix/uhead.htm</a:t>
            </a:r>
          </a:p>
        </p:txBody>
      </p:sp>
    </p:spTree>
    <p:extLst>
      <p:ext uri="{BB962C8B-B14F-4D97-AF65-F5344CB8AC3E}">
        <p14:creationId xmlns:p14="http://schemas.microsoft.com/office/powerpoint/2010/main" val="1870140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949536" cy="830997"/>
          </a:xfrm>
          <a:prstGeom prst="rect">
            <a:avLst/>
          </a:prstGeom>
          <a:noFill/>
        </p:spPr>
        <p:txBody>
          <a:bodyPr wrap="square" rtlCol="0">
            <a:spAutoFit/>
          </a:bodyPr>
          <a:lstStyle/>
          <a:p>
            <a:r>
              <a:rPr lang="en-US" altLang="ja-JP" sz="4800" b="1" dirty="0" smtClean="0">
                <a:solidFill>
                  <a:schemeClr val="accent1"/>
                </a:solidFill>
              </a:rPr>
              <a:t>tail</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1" y="2837418"/>
            <a:ext cx="6307494" cy="1200329"/>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prints the last 10 lines (by default) of the given file on the standard output (i.e., the computer’s screen or monitor). You can use tail -n </a:t>
            </a:r>
            <a:r>
              <a:rPr kumimoji="1" lang="en-US" altLang="ja-JP" b="1" dirty="0" err="1">
                <a:solidFill>
                  <a:schemeClr val="accent1"/>
                </a:solidFill>
              </a:rPr>
              <a:t>N</a:t>
            </a:r>
            <a:r>
              <a:rPr kumimoji="1" lang="en-US" altLang="ja-JP" b="1" dirty="0">
                <a:solidFill>
                  <a:schemeClr val="accent1"/>
                </a:solidFill>
              </a:rPr>
              <a:t> &lt;file-name&gt; to dictate the last N number of lines to print on the screen..</a:t>
            </a:r>
            <a:endParaRPr kumimoji="1" lang="ja-JP" altLang="en-US" b="1" dirty="0">
              <a:solidFill>
                <a:schemeClr val="accent1"/>
              </a:solidFill>
            </a:endParaRPr>
          </a:p>
        </p:txBody>
      </p:sp>
      <p:sp>
        <p:nvSpPr>
          <p:cNvPr id="8" name="Rectangle 7"/>
          <p:cNvSpPr/>
          <p:nvPr/>
        </p:nvSpPr>
        <p:spPr>
          <a:xfrm>
            <a:off x="0" y="2280484"/>
            <a:ext cx="2608406" cy="369332"/>
          </a:xfrm>
          <a:prstGeom prst="rect">
            <a:avLst/>
          </a:prstGeom>
        </p:spPr>
        <p:txBody>
          <a:bodyPr wrap="none">
            <a:spAutoFit/>
          </a:bodyPr>
          <a:lstStyle/>
          <a:p>
            <a:r>
              <a:rPr lang="en-US" altLang="ja-JP" dirty="0" smtClean="0"/>
              <a:t>Tail [OPTION</a:t>
            </a:r>
            <a:r>
              <a:rPr lang="en-US" altLang="ja-JP" dirty="0"/>
              <a:t>]... [FILE]...</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273" y="1353084"/>
            <a:ext cx="3581900" cy="4534533"/>
          </a:xfrm>
          <a:prstGeom prst="rect">
            <a:avLst/>
          </a:prstGeom>
        </p:spPr>
      </p:pic>
      <p:sp>
        <p:nvSpPr>
          <p:cNvPr id="3" name="Rectangle 2"/>
          <p:cNvSpPr/>
          <p:nvPr/>
        </p:nvSpPr>
        <p:spPr>
          <a:xfrm>
            <a:off x="0" y="6488668"/>
            <a:ext cx="5450531" cy="369332"/>
          </a:xfrm>
          <a:prstGeom prst="rect">
            <a:avLst/>
          </a:prstGeom>
        </p:spPr>
        <p:txBody>
          <a:bodyPr wrap="none">
            <a:spAutoFit/>
          </a:bodyPr>
          <a:lstStyle/>
          <a:p>
            <a:r>
              <a:rPr lang="ja-JP" altLang="en-US" dirty="0"/>
              <a:t>http://www.computerhope.com/unix/utail.htm</a:t>
            </a:r>
          </a:p>
        </p:txBody>
      </p:sp>
    </p:spTree>
    <p:extLst>
      <p:ext uri="{BB962C8B-B14F-4D97-AF65-F5344CB8AC3E}">
        <p14:creationId xmlns:p14="http://schemas.microsoft.com/office/powerpoint/2010/main" val="9665816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9208" y="391886"/>
            <a:ext cx="5710335" cy="369332"/>
          </a:xfrm>
          <a:prstGeom prst="rect">
            <a:avLst/>
          </a:prstGeom>
          <a:noFill/>
        </p:spPr>
        <p:txBody>
          <a:bodyPr wrap="square" rtlCol="0">
            <a:spAutoFit/>
          </a:bodyPr>
          <a:lstStyle/>
          <a:p>
            <a:r>
              <a:rPr kumimoji="1" lang="en-US" altLang="ja-JP" dirty="0" smtClean="0">
                <a:solidFill>
                  <a:schemeClr val="accent1"/>
                </a:solidFill>
              </a:rPr>
              <a:t>Combine head and tail</a:t>
            </a:r>
            <a:endParaRPr kumimoji="1" lang="ja-JP" altLang="en-US" dirty="0">
              <a:solidFill>
                <a:schemeClr val="accent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208" y="1345861"/>
            <a:ext cx="8125959" cy="1143160"/>
          </a:xfrm>
          <a:prstGeom prst="rect">
            <a:avLst/>
          </a:prstGeom>
        </p:spPr>
      </p:pic>
      <p:sp>
        <p:nvSpPr>
          <p:cNvPr id="4" name="Rectangle 3"/>
          <p:cNvSpPr/>
          <p:nvPr/>
        </p:nvSpPr>
        <p:spPr>
          <a:xfrm>
            <a:off x="0" y="6488668"/>
            <a:ext cx="5450531" cy="369332"/>
          </a:xfrm>
          <a:prstGeom prst="rect">
            <a:avLst/>
          </a:prstGeom>
        </p:spPr>
        <p:txBody>
          <a:bodyPr wrap="none">
            <a:spAutoFit/>
          </a:bodyPr>
          <a:lstStyle/>
          <a:p>
            <a:r>
              <a:rPr lang="ja-JP" altLang="en-US" dirty="0"/>
              <a:t>http://www.computerhope.com/unix/utail.htm</a:t>
            </a:r>
          </a:p>
        </p:txBody>
      </p:sp>
      <p:sp>
        <p:nvSpPr>
          <p:cNvPr id="5" name="Rectangle 4"/>
          <p:cNvSpPr/>
          <p:nvPr/>
        </p:nvSpPr>
        <p:spPr>
          <a:xfrm>
            <a:off x="0" y="6169104"/>
            <a:ext cx="5729454" cy="369332"/>
          </a:xfrm>
          <a:prstGeom prst="rect">
            <a:avLst/>
          </a:prstGeom>
        </p:spPr>
        <p:txBody>
          <a:bodyPr wrap="none">
            <a:spAutoFit/>
          </a:bodyPr>
          <a:lstStyle/>
          <a:p>
            <a:r>
              <a:rPr lang="ja-JP" altLang="en-US" dirty="0"/>
              <a:t>http://www.computerhope.com/unix/uhead.htm</a:t>
            </a:r>
          </a:p>
        </p:txBody>
      </p:sp>
    </p:spTree>
    <p:extLst>
      <p:ext uri="{BB962C8B-B14F-4D97-AF65-F5344CB8AC3E}">
        <p14:creationId xmlns:p14="http://schemas.microsoft.com/office/powerpoint/2010/main" val="19708919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623527" cy="830997"/>
          </a:xfrm>
          <a:prstGeom prst="rect">
            <a:avLst/>
          </a:prstGeom>
          <a:noFill/>
        </p:spPr>
        <p:txBody>
          <a:bodyPr wrap="square" rtlCol="0">
            <a:spAutoFit/>
          </a:bodyPr>
          <a:lstStyle/>
          <a:p>
            <a:r>
              <a:rPr lang="en-US" altLang="ja-JP" sz="4800" b="1" dirty="0" smtClean="0">
                <a:solidFill>
                  <a:schemeClr val="accent1"/>
                </a:solidFill>
              </a:rPr>
              <a:t>diff</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a:t>
            </a:r>
            <a:r>
              <a:rPr lang="en-US" altLang="ja-JP" dirty="0"/>
              <a:t>find differences between two files</a:t>
            </a:r>
            <a:endParaRPr kumimoji="1" lang="ja-JP" altLang="en-US" b="1" dirty="0">
              <a:solidFill>
                <a:schemeClr val="accent1"/>
              </a:solidFill>
            </a:endParaRPr>
          </a:p>
        </p:txBody>
      </p:sp>
      <p:sp>
        <p:nvSpPr>
          <p:cNvPr id="7" name="Rectangle 6"/>
          <p:cNvSpPr/>
          <p:nvPr/>
        </p:nvSpPr>
        <p:spPr>
          <a:xfrm>
            <a:off x="0" y="1454978"/>
            <a:ext cx="2173993" cy="369332"/>
          </a:xfrm>
          <a:prstGeom prst="rect">
            <a:avLst/>
          </a:prstGeom>
        </p:spPr>
        <p:txBody>
          <a:bodyPr wrap="none">
            <a:spAutoFit/>
          </a:bodyPr>
          <a:lstStyle/>
          <a:p>
            <a:r>
              <a:rPr lang="en-US" altLang="ja-JP" b="1" dirty="0" smtClean="0">
                <a:solidFill>
                  <a:srgbClr val="333333"/>
                </a:solidFill>
                <a:latin typeface="Roboto Slab"/>
              </a:rPr>
              <a:t>diff– </a:t>
            </a:r>
            <a:r>
              <a:rPr lang="en-US" altLang="ja-JP" dirty="0"/>
              <a:t>differences </a:t>
            </a:r>
            <a:endParaRPr lang="en-US" altLang="ja-JP" b="1" i="0" dirty="0">
              <a:solidFill>
                <a:srgbClr val="333333"/>
              </a:solidFill>
              <a:effectLst/>
              <a:latin typeface="Roboto Slab"/>
            </a:endParaRPr>
          </a:p>
        </p:txBody>
      </p:sp>
      <p:sp>
        <p:nvSpPr>
          <p:cNvPr id="8" name="Rectangle 7"/>
          <p:cNvSpPr/>
          <p:nvPr/>
        </p:nvSpPr>
        <p:spPr>
          <a:xfrm>
            <a:off x="0" y="2280484"/>
            <a:ext cx="3214341" cy="646331"/>
          </a:xfrm>
          <a:prstGeom prst="rect">
            <a:avLst/>
          </a:prstGeom>
        </p:spPr>
        <p:txBody>
          <a:bodyPr wrap="none">
            <a:spAutoFit/>
          </a:bodyPr>
          <a:lstStyle/>
          <a:p>
            <a:r>
              <a:rPr lang="en-US" altLang="ja-JP" b="1" dirty="0"/>
              <a:t>diff</a:t>
            </a:r>
            <a:r>
              <a:rPr lang="en-US" altLang="ja-JP" dirty="0"/>
              <a:t> [options] from-file to-file</a:t>
            </a:r>
            <a:br>
              <a:rPr lang="en-US" altLang="ja-JP" dirty="0"/>
            </a:b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685" y="1571146"/>
            <a:ext cx="5458587" cy="2896004"/>
          </a:xfrm>
          <a:prstGeom prst="rect">
            <a:avLst/>
          </a:prstGeom>
        </p:spPr>
      </p:pic>
      <p:sp>
        <p:nvSpPr>
          <p:cNvPr id="3" name="Rectangle 2"/>
          <p:cNvSpPr/>
          <p:nvPr/>
        </p:nvSpPr>
        <p:spPr>
          <a:xfrm>
            <a:off x="0" y="6488668"/>
            <a:ext cx="5471370" cy="369332"/>
          </a:xfrm>
          <a:prstGeom prst="rect">
            <a:avLst/>
          </a:prstGeom>
        </p:spPr>
        <p:txBody>
          <a:bodyPr wrap="none">
            <a:spAutoFit/>
          </a:bodyPr>
          <a:lstStyle/>
          <a:p>
            <a:r>
              <a:rPr lang="ja-JP" altLang="en-US" dirty="0"/>
              <a:t>http://www.computerhope.com/unix/udiff.htm</a:t>
            </a:r>
          </a:p>
        </p:txBody>
      </p:sp>
    </p:spTree>
    <p:extLst>
      <p:ext uri="{BB962C8B-B14F-4D97-AF65-F5344CB8AC3E}">
        <p14:creationId xmlns:p14="http://schemas.microsoft.com/office/powerpoint/2010/main" val="3047716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623527" cy="830997"/>
          </a:xfrm>
          <a:prstGeom prst="rect">
            <a:avLst/>
          </a:prstGeom>
          <a:noFill/>
        </p:spPr>
        <p:txBody>
          <a:bodyPr wrap="square" rtlCol="0">
            <a:spAutoFit/>
          </a:bodyPr>
          <a:lstStyle/>
          <a:p>
            <a:r>
              <a:rPr lang="en-US" altLang="ja-JP" sz="4800" b="1" dirty="0" err="1" smtClean="0">
                <a:solidFill>
                  <a:schemeClr val="accent1"/>
                </a:solidFill>
              </a:rPr>
              <a:t>wc</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a:t>
            </a:r>
            <a:r>
              <a:rPr lang="en-US" altLang="ja-JP" dirty="0"/>
              <a:t>print the number of newlines, words, and </a:t>
            </a:r>
            <a:r>
              <a:rPr lang="en-US" altLang="ja-JP" dirty="0" smtClean="0"/>
              <a:t>bytes (Char) </a:t>
            </a:r>
            <a:r>
              <a:rPr lang="en-US" altLang="ja-JP" dirty="0"/>
              <a:t>in files</a:t>
            </a:r>
            <a:r>
              <a:rPr kumimoji="1" lang="en-US" altLang="ja-JP" b="1" dirty="0" smtClean="0">
                <a:solidFill>
                  <a:schemeClr val="accent1"/>
                </a:solidFill>
              </a:rPr>
              <a:t>.</a:t>
            </a:r>
            <a:endParaRPr kumimoji="1" lang="ja-JP" altLang="en-US" b="1" dirty="0">
              <a:solidFill>
                <a:schemeClr val="accent1"/>
              </a:solidFill>
            </a:endParaRPr>
          </a:p>
        </p:txBody>
      </p:sp>
      <p:sp>
        <p:nvSpPr>
          <p:cNvPr id="7" name="Rectangle 6"/>
          <p:cNvSpPr/>
          <p:nvPr/>
        </p:nvSpPr>
        <p:spPr>
          <a:xfrm>
            <a:off x="0" y="1454978"/>
            <a:ext cx="2193421" cy="369332"/>
          </a:xfrm>
          <a:prstGeom prst="rect">
            <a:avLst/>
          </a:prstGeom>
        </p:spPr>
        <p:txBody>
          <a:bodyPr wrap="none">
            <a:spAutoFit/>
          </a:bodyPr>
          <a:lstStyle/>
          <a:p>
            <a:r>
              <a:rPr lang="en-US" altLang="ja-JP" b="1" dirty="0" err="1" smtClean="0">
                <a:solidFill>
                  <a:srgbClr val="333333"/>
                </a:solidFill>
                <a:latin typeface="Roboto Slab"/>
              </a:rPr>
              <a:t>wc</a:t>
            </a:r>
            <a:r>
              <a:rPr lang="en-US" altLang="ja-JP" b="1" dirty="0" smtClean="0">
                <a:solidFill>
                  <a:srgbClr val="333333"/>
                </a:solidFill>
                <a:latin typeface="Roboto Slab"/>
              </a:rPr>
              <a:t>– Word Count</a:t>
            </a:r>
            <a:endParaRPr lang="en-US" altLang="ja-JP" b="1" i="0" dirty="0">
              <a:solidFill>
                <a:srgbClr val="333333"/>
              </a:solidFill>
              <a:effectLst/>
              <a:latin typeface="Roboto Slab"/>
            </a:endParaRPr>
          </a:p>
        </p:txBody>
      </p:sp>
      <p:sp>
        <p:nvSpPr>
          <p:cNvPr id="8" name="Rectangle 7"/>
          <p:cNvSpPr/>
          <p:nvPr/>
        </p:nvSpPr>
        <p:spPr>
          <a:xfrm>
            <a:off x="0" y="2280484"/>
            <a:ext cx="2611612" cy="369332"/>
          </a:xfrm>
          <a:prstGeom prst="rect">
            <a:avLst/>
          </a:prstGeom>
        </p:spPr>
        <p:txBody>
          <a:bodyPr wrap="none">
            <a:spAutoFit/>
          </a:bodyPr>
          <a:lstStyle/>
          <a:p>
            <a:r>
              <a:rPr lang="en-US" altLang="ja-JP" b="1" dirty="0" err="1"/>
              <a:t>wc</a:t>
            </a:r>
            <a:r>
              <a:rPr lang="en-US" altLang="ja-JP" dirty="0"/>
              <a:t> [</a:t>
            </a:r>
            <a:r>
              <a:rPr lang="en-US" altLang="ja-JP" i="1" dirty="0"/>
              <a:t>OPTION</a:t>
            </a:r>
            <a:r>
              <a:rPr lang="en-US" altLang="ja-JP" dirty="0"/>
              <a:t>]... [</a:t>
            </a:r>
            <a:r>
              <a:rPr lang="en-US" altLang="ja-JP" i="1" dirty="0"/>
              <a:t>FILE</a:t>
            </a:r>
            <a:r>
              <a:rPr lang="en-US" altLang="ja-JP" dirty="0"/>
              <a: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925" y="3543852"/>
            <a:ext cx="3029373" cy="98121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762" y="3543852"/>
            <a:ext cx="2857899" cy="1581371"/>
          </a:xfrm>
          <a:prstGeom prst="rect">
            <a:avLst/>
          </a:prstGeom>
        </p:spPr>
      </p:pic>
      <p:sp>
        <p:nvSpPr>
          <p:cNvPr id="6" name="Rectangle 5"/>
          <p:cNvSpPr/>
          <p:nvPr/>
        </p:nvSpPr>
        <p:spPr>
          <a:xfrm>
            <a:off x="0" y="6470170"/>
            <a:ext cx="5463355" cy="369332"/>
          </a:xfrm>
          <a:prstGeom prst="rect">
            <a:avLst/>
          </a:prstGeom>
        </p:spPr>
        <p:txBody>
          <a:bodyPr wrap="none">
            <a:spAutoFit/>
          </a:bodyPr>
          <a:lstStyle/>
          <a:p>
            <a:r>
              <a:rPr lang="ja-JP" altLang="en-US" dirty="0"/>
              <a:t>http://www.computerhope.com/unix/uwc.htm</a:t>
            </a:r>
          </a:p>
        </p:txBody>
      </p:sp>
    </p:spTree>
    <p:extLst>
      <p:ext uri="{BB962C8B-B14F-4D97-AF65-F5344CB8AC3E}">
        <p14:creationId xmlns:p14="http://schemas.microsoft.com/office/powerpoint/2010/main" val="2485994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623527" cy="830997"/>
          </a:xfrm>
          <a:prstGeom prst="rect">
            <a:avLst/>
          </a:prstGeom>
          <a:noFill/>
        </p:spPr>
        <p:txBody>
          <a:bodyPr wrap="square" rtlCol="0">
            <a:spAutoFit/>
          </a:bodyPr>
          <a:lstStyle/>
          <a:p>
            <a:r>
              <a:rPr lang="en-US" altLang="ja-JP" sz="4800" b="1" dirty="0" smtClean="0">
                <a:solidFill>
                  <a:schemeClr val="accent1"/>
                </a:solidFill>
              </a:rPr>
              <a:t>sort</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a:t>
            </a:r>
            <a:r>
              <a:rPr lang="en-US" altLang="ja-JP" dirty="0"/>
              <a:t> sort lines of text files</a:t>
            </a:r>
            <a:r>
              <a:rPr kumimoji="1" lang="en-US" altLang="ja-JP" b="1" dirty="0" smtClean="0">
                <a:solidFill>
                  <a:schemeClr val="accent1"/>
                </a:solidFill>
              </a:rPr>
              <a:t>.</a:t>
            </a:r>
            <a:endParaRPr kumimoji="1" lang="ja-JP" altLang="en-US" b="1" dirty="0">
              <a:solidFill>
                <a:schemeClr val="accent1"/>
              </a:solidFill>
            </a:endParaRPr>
          </a:p>
        </p:txBody>
      </p:sp>
      <p:sp>
        <p:nvSpPr>
          <p:cNvPr id="8" name="Rectangle 7"/>
          <p:cNvSpPr/>
          <p:nvPr/>
        </p:nvSpPr>
        <p:spPr>
          <a:xfrm>
            <a:off x="0" y="2280484"/>
            <a:ext cx="2670924" cy="646331"/>
          </a:xfrm>
          <a:prstGeom prst="rect">
            <a:avLst/>
          </a:prstGeom>
        </p:spPr>
        <p:txBody>
          <a:bodyPr wrap="none">
            <a:spAutoFit/>
          </a:bodyPr>
          <a:lstStyle/>
          <a:p>
            <a:r>
              <a:rPr lang="en-US" altLang="ja-JP" b="1" dirty="0"/>
              <a:t>sort</a:t>
            </a:r>
            <a:r>
              <a:rPr lang="en-US" altLang="ja-JP" dirty="0"/>
              <a:t> [</a:t>
            </a:r>
            <a:r>
              <a:rPr lang="en-US" altLang="ja-JP" i="1" dirty="0"/>
              <a:t>OPTION</a:t>
            </a:r>
            <a:r>
              <a:rPr lang="en-US" altLang="ja-JP" dirty="0"/>
              <a:t>]... [</a:t>
            </a:r>
            <a:r>
              <a:rPr lang="en-US" altLang="ja-JP" i="1" dirty="0"/>
              <a:t>FILE</a:t>
            </a:r>
            <a:r>
              <a:rPr lang="en-US" altLang="ja-JP" dirty="0"/>
              <a:t>]...</a:t>
            </a:r>
            <a:br>
              <a:rPr lang="en-US" altLang="ja-JP" dirty="0"/>
            </a:b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740" y="992459"/>
            <a:ext cx="3321570" cy="4422710"/>
          </a:xfrm>
          <a:prstGeom prst="rect">
            <a:avLst/>
          </a:prstGeom>
        </p:spPr>
      </p:pic>
      <p:sp>
        <p:nvSpPr>
          <p:cNvPr id="12" name="TextBox 11"/>
          <p:cNvSpPr txBox="1"/>
          <p:nvPr/>
        </p:nvSpPr>
        <p:spPr>
          <a:xfrm>
            <a:off x="7856376" y="4068147"/>
            <a:ext cx="2444620" cy="923330"/>
          </a:xfrm>
          <a:prstGeom prst="rect">
            <a:avLst/>
          </a:prstGeom>
          <a:noFill/>
        </p:spPr>
        <p:txBody>
          <a:bodyPr wrap="square" rtlCol="0">
            <a:spAutoFit/>
          </a:bodyPr>
          <a:lstStyle/>
          <a:p>
            <a:r>
              <a:rPr kumimoji="1" lang="en-US" altLang="ja-JP" dirty="0" smtClean="0"/>
              <a:t>Sort</a:t>
            </a:r>
          </a:p>
          <a:p>
            <a:r>
              <a:rPr kumimoji="1" lang="en-US" altLang="ja-JP" dirty="0" smtClean="0"/>
              <a:t>&lt;something&gt;</a:t>
            </a:r>
          </a:p>
          <a:p>
            <a:r>
              <a:rPr kumimoji="1" lang="en-US" altLang="ja-JP" dirty="0" err="1" smtClean="0"/>
              <a:t>Ctrl+d</a:t>
            </a:r>
            <a:r>
              <a:rPr kumimoji="1" lang="en-US" altLang="ja-JP" dirty="0" smtClean="0"/>
              <a:t> for sorting</a:t>
            </a:r>
            <a:endParaRPr kumimoji="1" lang="ja-JP" altLang="en-US" dirty="0"/>
          </a:p>
        </p:txBody>
      </p:sp>
      <p:sp>
        <p:nvSpPr>
          <p:cNvPr id="3" name="Rectangle 2"/>
          <p:cNvSpPr/>
          <p:nvPr/>
        </p:nvSpPr>
        <p:spPr>
          <a:xfrm>
            <a:off x="0" y="6433769"/>
            <a:ext cx="5509842" cy="369332"/>
          </a:xfrm>
          <a:prstGeom prst="rect">
            <a:avLst/>
          </a:prstGeom>
        </p:spPr>
        <p:txBody>
          <a:bodyPr wrap="none">
            <a:spAutoFit/>
          </a:bodyPr>
          <a:lstStyle/>
          <a:p>
            <a:r>
              <a:rPr lang="ja-JP" altLang="en-US" dirty="0"/>
              <a:t>http://www.computerhope.com/unix/usort.htm</a:t>
            </a:r>
          </a:p>
        </p:txBody>
      </p:sp>
    </p:spTree>
    <p:extLst>
      <p:ext uri="{BB962C8B-B14F-4D97-AF65-F5344CB8AC3E}">
        <p14:creationId xmlns:p14="http://schemas.microsoft.com/office/powerpoint/2010/main" val="25005233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623527" cy="830997"/>
          </a:xfrm>
          <a:prstGeom prst="rect">
            <a:avLst/>
          </a:prstGeom>
          <a:noFill/>
        </p:spPr>
        <p:txBody>
          <a:bodyPr wrap="square" rtlCol="0">
            <a:spAutoFit/>
          </a:bodyPr>
          <a:lstStyle/>
          <a:p>
            <a:r>
              <a:rPr lang="en-US" altLang="ja-JP" sz="4800" b="1" dirty="0" smtClean="0">
                <a:solidFill>
                  <a:schemeClr val="accent1"/>
                </a:solidFill>
              </a:rPr>
              <a:t>cut</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a:t>
            </a:r>
            <a:r>
              <a:rPr lang="en-US" altLang="ja-JP" dirty="0"/>
              <a:t>To divide a file into several parts (columns</a:t>
            </a:r>
            <a:r>
              <a:rPr lang="en-US" altLang="ja-JP" dirty="0" smtClean="0"/>
              <a:t>).</a:t>
            </a:r>
            <a:endParaRPr kumimoji="1" lang="ja-JP" altLang="en-US" b="1" dirty="0">
              <a:solidFill>
                <a:schemeClr val="accent1"/>
              </a:solidFill>
            </a:endParaRPr>
          </a:p>
        </p:txBody>
      </p:sp>
      <p:sp>
        <p:nvSpPr>
          <p:cNvPr id="8" name="Rectangle 7"/>
          <p:cNvSpPr/>
          <p:nvPr/>
        </p:nvSpPr>
        <p:spPr>
          <a:xfrm>
            <a:off x="0" y="2280484"/>
            <a:ext cx="3371436" cy="369332"/>
          </a:xfrm>
          <a:prstGeom prst="rect">
            <a:avLst/>
          </a:prstGeom>
        </p:spPr>
        <p:txBody>
          <a:bodyPr wrap="none">
            <a:spAutoFit/>
          </a:bodyPr>
          <a:lstStyle/>
          <a:p>
            <a:r>
              <a:rPr lang="en-US" altLang="ja-JP" b="1" dirty="0">
                <a:solidFill>
                  <a:srgbClr val="000000"/>
                </a:solidFill>
                <a:latin typeface="verdana" panose="020B0604030504040204" pitchFamily="34" charset="0"/>
              </a:rPr>
              <a:t>cut [OPTION]... [FILE]...</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273" y="1766722"/>
            <a:ext cx="4248743" cy="3772426"/>
          </a:xfrm>
          <a:prstGeom prst="rect">
            <a:avLst/>
          </a:prstGeom>
        </p:spPr>
      </p:pic>
      <p:sp>
        <p:nvSpPr>
          <p:cNvPr id="3" name="Rectangle 2"/>
          <p:cNvSpPr/>
          <p:nvPr/>
        </p:nvSpPr>
        <p:spPr>
          <a:xfrm>
            <a:off x="0" y="6488668"/>
            <a:ext cx="5490606" cy="369332"/>
          </a:xfrm>
          <a:prstGeom prst="rect">
            <a:avLst/>
          </a:prstGeom>
        </p:spPr>
        <p:txBody>
          <a:bodyPr wrap="none">
            <a:spAutoFit/>
          </a:bodyPr>
          <a:lstStyle/>
          <a:p>
            <a:r>
              <a:rPr lang="ja-JP" altLang="en-US" dirty="0"/>
              <a:t>http://www.computerhope.com/unix/ucut.htm</a:t>
            </a:r>
          </a:p>
        </p:txBody>
      </p:sp>
    </p:spTree>
    <p:extLst>
      <p:ext uri="{BB962C8B-B14F-4D97-AF65-F5344CB8AC3E}">
        <p14:creationId xmlns:p14="http://schemas.microsoft.com/office/powerpoint/2010/main" val="7252564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622947" y="-121642"/>
            <a:ext cx="5569814" cy="830997"/>
          </a:xfrm>
          <a:prstGeom prst="rect">
            <a:avLst/>
          </a:prstGeom>
          <a:noFill/>
        </p:spPr>
        <p:txBody>
          <a:bodyPr wrap="square" rtlCol="0">
            <a:spAutoFit/>
          </a:bodyPr>
          <a:lstStyle/>
          <a:p>
            <a:r>
              <a:rPr lang="en-US" altLang="ja-JP" sz="4800" b="1" dirty="0" smtClean="0">
                <a:solidFill>
                  <a:schemeClr val="accent1"/>
                </a:solidFill>
              </a:rPr>
              <a:t>Tar (Compress)</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646331"/>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This command creates, views and extracts tar archives. You can use tar -</a:t>
            </a:r>
            <a:r>
              <a:rPr kumimoji="1" lang="en-US" altLang="ja-JP" b="1" dirty="0" err="1">
                <a:solidFill>
                  <a:schemeClr val="accent1"/>
                </a:solidFill>
              </a:rPr>
              <a:t>cvf</a:t>
            </a:r>
            <a:r>
              <a:rPr kumimoji="1" lang="en-US" altLang="ja-JP" b="1" dirty="0">
                <a:solidFill>
                  <a:schemeClr val="accent1"/>
                </a:solidFill>
              </a:rPr>
              <a:t> &lt;archive-name.tar</a:t>
            </a:r>
            <a:r>
              <a:rPr kumimoji="1" lang="en-US" altLang="ja-JP" b="1" dirty="0" smtClean="0">
                <a:solidFill>
                  <a:schemeClr val="accent1"/>
                </a:solidFill>
              </a:rPr>
              <a:t>&gt;.</a:t>
            </a:r>
            <a:endParaRPr kumimoji="1" lang="ja-JP" altLang="en-US" b="1" dirty="0">
              <a:solidFill>
                <a:schemeClr val="accent1"/>
              </a:solidFill>
            </a:endParaRPr>
          </a:p>
        </p:txBody>
      </p:sp>
      <p:sp>
        <p:nvSpPr>
          <p:cNvPr id="8" name="Rectangle 7"/>
          <p:cNvSpPr/>
          <p:nvPr/>
        </p:nvSpPr>
        <p:spPr>
          <a:xfrm>
            <a:off x="0" y="2280484"/>
            <a:ext cx="7245894" cy="369332"/>
          </a:xfrm>
          <a:prstGeom prst="rect">
            <a:avLst/>
          </a:prstGeom>
        </p:spPr>
        <p:txBody>
          <a:bodyPr wrap="none">
            <a:spAutoFit/>
          </a:bodyPr>
          <a:lstStyle/>
          <a:p>
            <a:r>
              <a:rPr lang="en-US" altLang="ja-JP" dirty="0"/>
              <a:t>tar -</a:t>
            </a:r>
            <a:r>
              <a:rPr lang="en-US" altLang="ja-JP" dirty="0" err="1"/>
              <a:t>cvf</a:t>
            </a:r>
            <a:r>
              <a:rPr lang="en-US" altLang="ja-JP" dirty="0"/>
              <a:t> &lt;archive-name.tar&gt; &lt;file1-OR-file2-OR-both-to-archive&gt;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stretch>
            <a:fillRect/>
          </a:stretch>
        </p:blipFill>
        <p:spPr>
          <a:xfrm>
            <a:off x="3141189" y="3942478"/>
            <a:ext cx="5400675" cy="1257300"/>
          </a:xfrm>
          <a:prstGeom prst="rect">
            <a:avLst/>
          </a:prstGeom>
        </p:spPr>
      </p:pic>
      <p:sp>
        <p:nvSpPr>
          <p:cNvPr id="6" name="Rectangle 5"/>
          <p:cNvSpPr/>
          <p:nvPr/>
        </p:nvSpPr>
        <p:spPr>
          <a:xfrm>
            <a:off x="0" y="6407131"/>
            <a:ext cx="5426486" cy="369332"/>
          </a:xfrm>
          <a:prstGeom prst="rect">
            <a:avLst/>
          </a:prstGeom>
        </p:spPr>
        <p:txBody>
          <a:bodyPr wrap="none">
            <a:spAutoFit/>
          </a:bodyPr>
          <a:lstStyle/>
          <a:p>
            <a:r>
              <a:rPr lang="ja-JP" altLang="en-US" dirty="0"/>
              <a:t>http://www.computerhope.com/unix/utar.htm</a:t>
            </a:r>
          </a:p>
        </p:txBody>
      </p:sp>
    </p:spTree>
    <p:extLst>
      <p:ext uri="{BB962C8B-B14F-4D97-AF65-F5344CB8AC3E}">
        <p14:creationId xmlns:p14="http://schemas.microsoft.com/office/powerpoint/2010/main" val="13165746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622947" y="-121642"/>
            <a:ext cx="7667094" cy="830997"/>
          </a:xfrm>
          <a:prstGeom prst="rect">
            <a:avLst/>
          </a:prstGeom>
          <a:noFill/>
        </p:spPr>
        <p:txBody>
          <a:bodyPr wrap="square" rtlCol="0">
            <a:spAutoFit/>
          </a:bodyPr>
          <a:lstStyle/>
          <a:p>
            <a:r>
              <a:rPr lang="en-US" altLang="ja-JP" sz="4800" b="1" dirty="0" smtClean="0">
                <a:solidFill>
                  <a:schemeClr val="accent1"/>
                </a:solidFill>
              </a:rPr>
              <a:t>Tar (View)</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3206751"/>
            <a:ext cx="9741159" cy="369332"/>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a:t>
            </a:r>
            <a:r>
              <a:rPr kumimoji="1" lang="en-US" altLang="ja-JP" b="1" dirty="0" smtClean="0">
                <a:solidFill>
                  <a:schemeClr val="accent1"/>
                </a:solidFill>
              </a:rPr>
              <a:t>tar -</a:t>
            </a:r>
            <a:r>
              <a:rPr kumimoji="1" lang="en-US" altLang="ja-JP" b="1" dirty="0" err="1" smtClean="0">
                <a:solidFill>
                  <a:schemeClr val="accent1"/>
                </a:solidFill>
              </a:rPr>
              <a:t>tvf</a:t>
            </a:r>
            <a:r>
              <a:rPr kumimoji="1" lang="en-US" altLang="ja-JP" b="1" dirty="0" smtClean="0">
                <a:solidFill>
                  <a:schemeClr val="accent1"/>
                </a:solidFill>
              </a:rPr>
              <a:t> </a:t>
            </a:r>
            <a:r>
              <a:rPr kumimoji="1" lang="en-US" altLang="ja-JP" b="1" dirty="0">
                <a:solidFill>
                  <a:schemeClr val="accent1"/>
                </a:solidFill>
              </a:rPr>
              <a:t>&lt;archive-to-view.tar&gt; </a:t>
            </a:r>
            <a:r>
              <a:rPr kumimoji="1" lang="en-US" altLang="ja-JP" b="1" dirty="0" smtClean="0">
                <a:solidFill>
                  <a:schemeClr val="accent1"/>
                </a:solidFill>
              </a:rPr>
              <a:t>to view</a:t>
            </a:r>
            <a:endParaRPr kumimoji="1" lang="ja-JP" altLang="en-US" b="1" dirty="0">
              <a:solidFill>
                <a:schemeClr val="accent1"/>
              </a:solidFill>
            </a:endParaRPr>
          </a:p>
        </p:txBody>
      </p:sp>
      <p:sp>
        <p:nvSpPr>
          <p:cNvPr id="8" name="Rectangle 7"/>
          <p:cNvSpPr/>
          <p:nvPr/>
        </p:nvSpPr>
        <p:spPr>
          <a:xfrm>
            <a:off x="0" y="2280484"/>
            <a:ext cx="3363421" cy="369332"/>
          </a:xfrm>
          <a:prstGeom prst="rect">
            <a:avLst/>
          </a:prstGeom>
        </p:spPr>
        <p:txBody>
          <a:bodyPr wrap="none">
            <a:spAutoFit/>
          </a:bodyPr>
          <a:lstStyle/>
          <a:p>
            <a:r>
              <a:rPr lang="en-US" altLang="ja-JP" dirty="0"/>
              <a:t>tar -</a:t>
            </a:r>
            <a:r>
              <a:rPr lang="en-US" altLang="ja-JP" dirty="0" err="1"/>
              <a:t>tvf</a:t>
            </a:r>
            <a:r>
              <a:rPr lang="en-US" altLang="ja-JP" dirty="0"/>
              <a:t> &lt;archive-to-view.tar</a:t>
            </a:r>
            <a:r>
              <a:rPr lang="en-US" altLang="ja-JP" dirty="0" smtClean="0"/>
              <a:t>&gt;</a:t>
            </a:r>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421" y="3902185"/>
            <a:ext cx="4553585" cy="504895"/>
          </a:xfrm>
          <a:prstGeom prst="rect">
            <a:avLst/>
          </a:prstGeom>
        </p:spPr>
      </p:pic>
      <p:sp>
        <p:nvSpPr>
          <p:cNvPr id="3" name="Rectangle 2"/>
          <p:cNvSpPr/>
          <p:nvPr/>
        </p:nvSpPr>
        <p:spPr>
          <a:xfrm>
            <a:off x="0" y="6483351"/>
            <a:ext cx="5426486" cy="369332"/>
          </a:xfrm>
          <a:prstGeom prst="rect">
            <a:avLst/>
          </a:prstGeom>
        </p:spPr>
        <p:txBody>
          <a:bodyPr wrap="none">
            <a:spAutoFit/>
          </a:bodyPr>
          <a:lstStyle/>
          <a:p>
            <a:r>
              <a:rPr lang="ja-JP" altLang="en-US" dirty="0"/>
              <a:t>http://www.computerhope.com/unix/utar.htm</a:t>
            </a:r>
          </a:p>
        </p:txBody>
      </p:sp>
    </p:spTree>
    <p:extLst>
      <p:ext uri="{BB962C8B-B14F-4D97-AF65-F5344CB8AC3E}">
        <p14:creationId xmlns:p14="http://schemas.microsoft.com/office/powerpoint/2010/main" val="4001467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2213" y="335902"/>
            <a:ext cx="6027575" cy="584775"/>
          </a:xfrm>
          <a:prstGeom prst="rect">
            <a:avLst/>
          </a:prstGeom>
          <a:noFill/>
        </p:spPr>
        <p:txBody>
          <a:bodyPr wrap="square" rtlCol="0">
            <a:spAutoFit/>
          </a:bodyPr>
          <a:lstStyle/>
          <a:p>
            <a:r>
              <a:rPr kumimoji="1" lang="en-US" altLang="ja-JP" sz="3200" b="1" dirty="0" smtClean="0">
                <a:solidFill>
                  <a:schemeClr val="accent1"/>
                </a:solidFill>
              </a:rPr>
              <a:t>Introduction of this Tutorial</a:t>
            </a:r>
            <a:endParaRPr kumimoji="1" lang="ja-JP" altLang="en-US" sz="3200" b="1" dirty="0">
              <a:solidFill>
                <a:schemeClr val="accent1"/>
              </a:solidFill>
            </a:endParaRPr>
          </a:p>
        </p:txBody>
      </p:sp>
      <p:sp>
        <p:nvSpPr>
          <p:cNvPr id="3" name="TextBox 2"/>
          <p:cNvSpPr txBox="1"/>
          <p:nvPr/>
        </p:nvSpPr>
        <p:spPr>
          <a:xfrm>
            <a:off x="2533650" y="1329224"/>
            <a:ext cx="6568750" cy="3970318"/>
          </a:xfrm>
          <a:prstGeom prst="rect">
            <a:avLst/>
          </a:prstGeom>
          <a:noFill/>
        </p:spPr>
        <p:txBody>
          <a:bodyPr wrap="square" rtlCol="0">
            <a:spAutoFit/>
          </a:bodyPr>
          <a:lstStyle/>
          <a:p>
            <a:pPr algn="ctr"/>
            <a:r>
              <a:rPr kumimoji="1" lang="en-US" altLang="ja-JP" b="1" dirty="0" smtClean="0"/>
              <a:t>Basic Command</a:t>
            </a:r>
          </a:p>
          <a:p>
            <a:pPr algn="ctr"/>
            <a:endParaRPr kumimoji="1" lang="en-US" altLang="ja-JP" b="1" dirty="0"/>
          </a:p>
          <a:p>
            <a:pPr algn="ctr"/>
            <a:r>
              <a:rPr kumimoji="1" lang="en-US" altLang="ja-JP" b="1" dirty="0" smtClean="0"/>
              <a:t>Shell Scripting</a:t>
            </a:r>
          </a:p>
          <a:p>
            <a:pPr algn="ctr"/>
            <a:endParaRPr kumimoji="1" lang="en-US" altLang="ja-JP" b="1" dirty="0"/>
          </a:p>
          <a:p>
            <a:pPr algn="ctr"/>
            <a:r>
              <a:rPr kumimoji="1" lang="en-US" altLang="ja-JP" b="1" dirty="0" smtClean="0"/>
              <a:t>File Permission</a:t>
            </a:r>
          </a:p>
          <a:p>
            <a:pPr algn="ctr"/>
            <a:endParaRPr kumimoji="1" lang="en-US" altLang="ja-JP" b="1" dirty="0" smtClean="0"/>
          </a:p>
          <a:p>
            <a:pPr algn="ctr"/>
            <a:r>
              <a:rPr kumimoji="1" lang="en-US" altLang="ja-JP" b="1" dirty="0" smtClean="0"/>
              <a:t>Setup and Connect to SSH</a:t>
            </a:r>
          </a:p>
          <a:p>
            <a:pPr algn="ctr"/>
            <a:endParaRPr kumimoji="1" lang="en-US" altLang="ja-JP" b="1" dirty="0"/>
          </a:p>
          <a:p>
            <a:pPr algn="ctr"/>
            <a:r>
              <a:rPr kumimoji="1" lang="en-US" altLang="ja-JP" b="1" dirty="0" smtClean="0"/>
              <a:t>User  Account Management </a:t>
            </a:r>
          </a:p>
          <a:p>
            <a:pPr algn="ctr"/>
            <a:endParaRPr kumimoji="1" lang="en-US" altLang="ja-JP" b="1" dirty="0"/>
          </a:p>
          <a:p>
            <a:pPr algn="ctr"/>
            <a:r>
              <a:rPr kumimoji="1" lang="en-US" altLang="ja-JP" b="1" dirty="0" smtClean="0"/>
              <a:t>Process File System Monitoring</a:t>
            </a:r>
          </a:p>
          <a:p>
            <a:pPr algn="ctr"/>
            <a:endParaRPr kumimoji="1" lang="en-US" altLang="ja-JP" b="1" dirty="0"/>
          </a:p>
          <a:p>
            <a:pPr algn="ctr"/>
            <a:r>
              <a:rPr kumimoji="1" lang="en-US" altLang="ja-JP" b="1" dirty="0" smtClean="0"/>
              <a:t>Command helpers</a:t>
            </a:r>
          </a:p>
          <a:p>
            <a:pPr algn="ctr"/>
            <a:endParaRPr kumimoji="1" lang="en-US" altLang="ja-JP" b="1" dirty="0"/>
          </a:p>
        </p:txBody>
      </p:sp>
    </p:spTree>
    <p:extLst>
      <p:ext uri="{BB962C8B-B14F-4D97-AF65-F5344CB8AC3E}">
        <p14:creationId xmlns:p14="http://schemas.microsoft.com/office/powerpoint/2010/main" val="13675431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622947" y="-121642"/>
            <a:ext cx="7667094" cy="830997"/>
          </a:xfrm>
          <a:prstGeom prst="rect">
            <a:avLst/>
          </a:prstGeom>
          <a:noFill/>
        </p:spPr>
        <p:txBody>
          <a:bodyPr wrap="square" rtlCol="0">
            <a:spAutoFit/>
          </a:bodyPr>
          <a:lstStyle/>
          <a:p>
            <a:r>
              <a:rPr lang="en-US" altLang="ja-JP" sz="4800" b="1" dirty="0" smtClean="0">
                <a:solidFill>
                  <a:schemeClr val="accent1"/>
                </a:solidFill>
              </a:rPr>
              <a:t>Tar (Extract)</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3206751"/>
            <a:ext cx="9741159" cy="369332"/>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a:t>
            </a:r>
            <a:r>
              <a:rPr kumimoji="1" lang="en-US" altLang="ja-JP" b="1" dirty="0" smtClean="0">
                <a:solidFill>
                  <a:schemeClr val="accent1"/>
                </a:solidFill>
              </a:rPr>
              <a:t>tar </a:t>
            </a:r>
            <a:r>
              <a:rPr kumimoji="1" lang="en-US" altLang="ja-JP" b="1" dirty="0">
                <a:solidFill>
                  <a:schemeClr val="accent1"/>
                </a:solidFill>
              </a:rPr>
              <a:t>-</a:t>
            </a:r>
            <a:r>
              <a:rPr kumimoji="1" lang="en-US" altLang="ja-JP" b="1" dirty="0" err="1">
                <a:solidFill>
                  <a:schemeClr val="accent1"/>
                </a:solidFill>
              </a:rPr>
              <a:t>xvf</a:t>
            </a:r>
            <a:r>
              <a:rPr kumimoji="1" lang="en-US" altLang="ja-JP" b="1" dirty="0">
                <a:solidFill>
                  <a:schemeClr val="accent1"/>
                </a:solidFill>
              </a:rPr>
              <a:t> &lt;archive-to-extract.tar&gt; to </a:t>
            </a:r>
            <a:r>
              <a:rPr kumimoji="1" lang="en-US" altLang="ja-JP" b="1" dirty="0" smtClean="0">
                <a:solidFill>
                  <a:schemeClr val="accent1"/>
                </a:solidFill>
              </a:rPr>
              <a:t>extract </a:t>
            </a:r>
            <a:r>
              <a:rPr kumimoji="1" lang="en-US" altLang="ja-JP" b="1" dirty="0">
                <a:solidFill>
                  <a:schemeClr val="accent1"/>
                </a:solidFill>
              </a:rPr>
              <a:t>tar archives</a:t>
            </a:r>
            <a:endParaRPr kumimoji="1" lang="ja-JP" altLang="en-US" b="1" dirty="0">
              <a:solidFill>
                <a:schemeClr val="accent1"/>
              </a:solidFill>
            </a:endParaRPr>
          </a:p>
        </p:txBody>
      </p:sp>
      <p:sp>
        <p:nvSpPr>
          <p:cNvPr id="8" name="Rectangle 7"/>
          <p:cNvSpPr/>
          <p:nvPr/>
        </p:nvSpPr>
        <p:spPr>
          <a:xfrm>
            <a:off x="0" y="2280484"/>
            <a:ext cx="3671198" cy="369332"/>
          </a:xfrm>
          <a:prstGeom prst="rect">
            <a:avLst/>
          </a:prstGeom>
        </p:spPr>
        <p:txBody>
          <a:bodyPr wrap="none">
            <a:spAutoFit/>
          </a:bodyPr>
          <a:lstStyle/>
          <a:p>
            <a:r>
              <a:rPr lang="en-US" altLang="ja-JP" dirty="0" smtClean="0"/>
              <a:t>tar </a:t>
            </a:r>
            <a:r>
              <a:rPr lang="en-US" altLang="ja-JP" dirty="0"/>
              <a:t>-</a:t>
            </a:r>
            <a:r>
              <a:rPr lang="en-US" altLang="ja-JP" dirty="0" err="1"/>
              <a:t>xvf</a:t>
            </a:r>
            <a:r>
              <a:rPr lang="en-US" altLang="ja-JP" dirty="0"/>
              <a:t> &lt;archive-to-extract.tar&gt;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181" y="5213432"/>
            <a:ext cx="4772691" cy="685896"/>
          </a:xfrm>
          <a:prstGeom prst="rect">
            <a:avLst/>
          </a:prstGeom>
        </p:spPr>
      </p:pic>
      <p:sp>
        <p:nvSpPr>
          <p:cNvPr id="3" name="Rectangle 2"/>
          <p:cNvSpPr/>
          <p:nvPr/>
        </p:nvSpPr>
        <p:spPr>
          <a:xfrm>
            <a:off x="0" y="6483351"/>
            <a:ext cx="5426486" cy="369332"/>
          </a:xfrm>
          <a:prstGeom prst="rect">
            <a:avLst/>
          </a:prstGeom>
        </p:spPr>
        <p:txBody>
          <a:bodyPr wrap="none">
            <a:spAutoFit/>
          </a:bodyPr>
          <a:lstStyle/>
          <a:p>
            <a:r>
              <a:rPr lang="ja-JP" altLang="en-US" dirty="0"/>
              <a:t>http://www.computerhope.com/unix/utar.htm</a:t>
            </a:r>
          </a:p>
        </p:txBody>
      </p:sp>
    </p:spTree>
    <p:extLst>
      <p:ext uri="{BB962C8B-B14F-4D97-AF65-F5344CB8AC3E}">
        <p14:creationId xmlns:p14="http://schemas.microsoft.com/office/powerpoint/2010/main" val="17598868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623527" cy="830997"/>
          </a:xfrm>
          <a:prstGeom prst="rect">
            <a:avLst/>
          </a:prstGeom>
          <a:noFill/>
        </p:spPr>
        <p:txBody>
          <a:bodyPr wrap="square" rtlCol="0">
            <a:spAutoFit/>
          </a:bodyPr>
          <a:lstStyle/>
          <a:p>
            <a:r>
              <a:rPr lang="en-US" altLang="ja-JP" sz="4800" b="1" dirty="0" err="1" smtClean="0">
                <a:solidFill>
                  <a:schemeClr val="accent1"/>
                </a:solidFill>
              </a:rPr>
              <a:t>gzip</a:t>
            </a:r>
            <a:endParaRPr kumimoji="1" lang="ja-JP" altLang="en-US" sz="4800" b="1" dirty="0">
              <a:solidFill>
                <a:schemeClr val="accent1"/>
              </a:solidFill>
            </a:endParaRPr>
          </a:p>
        </p:txBody>
      </p:sp>
      <p:sp>
        <p:nvSpPr>
          <p:cNvPr id="5" name="TextBox 4"/>
          <p:cNvSpPr txBox="1"/>
          <p:nvPr/>
        </p:nvSpPr>
        <p:spPr>
          <a:xfrm>
            <a:off x="0" y="2834482"/>
            <a:ext cx="9741159" cy="923330"/>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a:t>
            </a:r>
            <a:r>
              <a:rPr kumimoji="1" lang="en-US" altLang="ja-JP" b="1" dirty="0" err="1">
                <a:solidFill>
                  <a:schemeClr val="accent1"/>
                </a:solidFill>
              </a:rPr>
              <a:t>gzip</a:t>
            </a:r>
            <a:r>
              <a:rPr kumimoji="1" lang="en-US" altLang="ja-JP" b="1" dirty="0">
                <a:solidFill>
                  <a:schemeClr val="accent1"/>
                </a:solidFill>
              </a:rPr>
              <a:t> &lt;filename&gt; creates and extracts </a:t>
            </a:r>
            <a:r>
              <a:rPr kumimoji="1" lang="en-US" altLang="ja-JP" b="1" dirty="0" err="1">
                <a:solidFill>
                  <a:schemeClr val="accent1"/>
                </a:solidFill>
              </a:rPr>
              <a:t>gzip</a:t>
            </a:r>
            <a:r>
              <a:rPr kumimoji="1" lang="en-US" altLang="ja-JP" b="1" dirty="0">
                <a:solidFill>
                  <a:schemeClr val="accent1"/>
                </a:solidFill>
              </a:rPr>
              <a:t> archives. You can use its </a:t>
            </a:r>
            <a:r>
              <a:rPr kumimoji="1" lang="en-US" altLang="ja-JP" b="1" dirty="0" err="1">
                <a:solidFill>
                  <a:schemeClr val="accent1"/>
                </a:solidFill>
              </a:rPr>
              <a:t>gzip</a:t>
            </a:r>
            <a:r>
              <a:rPr kumimoji="1" lang="en-US" altLang="ja-JP" b="1" dirty="0">
                <a:solidFill>
                  <a:schemeClr val="accent1"/>
                </a:solidFill>
              </a:rPr>
              <a:t> -d &lt;filename&gt; to extract </a:t>
            </a:r>
            <a:r>
              <a:rPr kumimoji="1" lang="en-US" altLang="ja-JP" b="1" dirty="0" err="1">
                <a:solidFill>
                  <a:schemeClr val="accent1"/>
                </a:solidFill>
              </a:rPr>
              <a:t>gzip</a:t>
            </a:r>
            <a:r>
              <a:rPr kumimoji="1" lang="en-US" altLang="ja-JP" b="1" dirty="0">
                <a:solidFill>
                  <a:schemeClr val="accent1"/>
                </a:solidFill>
              </a:rPr>
              <a:t> archives.</a:t>
            </a:r>
          </a:p>
          <a:p>
            <a:endParaRPr kumimoji="1" lang="en-US" altLang="ja-JP" b="1" dirty="0">
              <a:solidFill>
                <a:schemeClr val="accent1"/>
              </a:solidFill>
            </a:endParaRPr>
          </a:p>
        </p:txBody>
      </p:sp>
      <p:sp>
        <p:nvSpPr>
          <p:cNvPr id="7" name="Rectangle 6"/>
          <p:cNvSpPr/>
          <p:nvPr/>
        </p:nvSpPr>
        <p:spPr>
          <a:xfrm>
            <a:off x="0" y="1454978"/>
            <a:ext cx="3903697" cy="369332"/>
          </a:xfrm>
          <a:prstGeom prst="rect">
            <a:avLst/>
          </a:prstGeom>
        </p:spPr>
        <p:txBody>
          <a:bodyPr wrap="none">
            <a:spAutoFit/>
          </a:bodyPr>
          <a:lstStyle/>
          <a:p>
            <a:r>
              <a:rPr lang="en-US" altLang="ja-JP" b="1" dirty="0" err="1">
                <a:solidFill>
                  <a:srgbClr val="333333"/>
                </a:solidFill>
                <a:latin typeface="Roboto Slab"/>
              </a:rPr>
              <a:t>pwd</a:t>
            </a:r>
            <a:r>
              <a:rPr lang="en-US" altLang="ja-JP" b="1" dirty="0">
                <a:solidFill>
                  <a:srgbClr val="333333"/>
                </a:solidFill>
                <a:latin typeface="Roboto Slab"/>
              </a:rPr>
              <a:t> – Print Working Directory</a:t>
            </a:r>
            <a:endParaRPr lang="en-US" altLang="ja-JP" b="1" i="0" dirty="0">
              <a:solidFill>
                <a:srgbClr val="333333"/>
              </a:solidFill>
              <a:effectLst/>
              <a:latin typeface="Roboto Slab"/>
            </a:endParaRPr>
          </a:p>
        </p:txBody>
      </p:sp>
      <p:sp>
        <p:nvSpPr>
          <p:cNvPr id="8" name="Rectangle 7"/>
          <p:cNvSpPr/>
          <p:nvPr/>
        </p:nvSpPr>
        <p:spPr>
          <a:xfrm>
            <a:off x="0" y="2280484"/>
            <a:ext cx="2738250" cy="369332"/>
          </a:xfrm>
          <a:prstGeom prst="rect">
            <a:avLst/>
          </a:prstGeom>
        </p:spPr>
        <p:txBody>
          <a:bodyPr wrap="none">
            <a:spAutoFit/>
          </a:bodyPr>
          <a:lstStyle/>
          <a:p>
            <a:r>
              <a:rPr lang="en-US" altLang="ja-JP" b="1" dirty="0" err="1" smtClean="0">
                <a:solidFill>
                  <a:srgbClr val="000000"/>
                </a:solidFill>
                <a:latin typeface="verdana" panose="020B0604030504040204" pitchFamily="34" charset="0"/>
              </a:rPr>
              <a:t>Gzip</a:t>
            </a:r>
            <a:r>
              <a:rPr lang="en-US" altLang="ja-JP" b="1" dirty="0" smtClean="0">
                <a:solidFill>
                  <a:srgbClr val="000000"/>
                </a:solidFill>
                <a:latin typeface="verdana" panose="020B0604030504040204" pitchFamily="34" charset="0"/>
              </a:rPr>
              <a:t> &lt;filename.gz&gt;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250" y="3703967"/>
            <a:ext cx="5658640" cy="2019582"/>
          </a:xfrm>
          <a:prstGeom prst="rect">
            <a:avLst/>
          </a:prstGeom>
        </p:spPr>
      </p:pic>
      <p:sp>
        <p:nvSpPr>
          <p:cNvPr id="6" name="Rectangle 5"/>
          <p:cNvSpPr/>
          <p:nvPr/>
        </p:nvSpPr>
        <p:spPr>
          <a:xfrm>
            <a:off x="-63960" y="6408368"/>
            <a:ext cx="5604419" cy="369332"/>
          </a:xfrm>
          <a:prstGeom prst="rect">
            <a:avLst/>
          </a:prstGeom>
        </p:spPr>
        <p:txBody>
          <a:bodyPr wrap="none">
            <a:spAutoFit/>
          </a:bodyPr>
          <a:lstStyle/>
          <a:p>
            <a:r>
              <a:rPr lang="en-US" altLang="ja-JP" dirty="0"/>
              <a:t>http://www.computerhope.com/unix/uzcat.htm</a:t>
            </a:r>
            <a:endParaRPr lang="ja-JP" altLang="en-US" dirty="0"/>
          </a:p>
        </p:txBody>
      </p:sp>
    </p:spTree>
    <p:extLst>
      <p:ext uri="{BB962C8B-B14F-4D97-AF65-F5344CB8AC3E}">
        <p14:creationId xmlns:p14="http://schemas.microsoft.com/office/powerpoint/2010/main" val="26095893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2192132" cy="830997"/>
          </a:xfrm>
          <a:prstGeom prst="rect">
            <a:avLst/>
          </a:prstGeom>
          <a:noFill/>
        </p:spPr>
        <p:txBody>
          <a:bodyPr wrap="square" rtlCol="0">
            <a:spAutoFit/>
          </a:bodyPr>
          <a:lstStyle/>
          <a:p>
            <a:r>
              <a:rPr lang="en-US" altLang="ja-JP" sz="4800" b="1" dirty="0" smtClean="0">
                <a:solidFill>
                  <a:schemeClr val="accent1"/>
                </a:solidFill>
              </a:rPr>
              <a:t>unzip</a:t>
            </a:r>
            <a:r>
              <a:rPr lang="en-US" altLang="ja-JP" sz="4800" dirty="0" smtClean="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745086"/>
            <a:ext cx="9741159" cy="923330"/>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unzip &lt;archive-to-extract.zip&gt; unzips a given zip archive. You can use unzip -l &lt;archive-to-extract.zip&gt; to view the contents of the zip file without extracting it. It’s the same as you using an archive program to extract zip archives in GUI.</a:t>
            </a:r>
            <a:endParaRPr kumimoji="1" lang="ja-JP" altLang="en-US" b="1" dirty="0">
              <a:solidFill>
                <a:schemeClr val="accent1"/>
              </a:solidFill>
            </a:endParaRPr>
          </a:p>
        </p:txBody>
      </p:sp>
      <p:sp>
        <p:nvSpPr>
          <p:cNvPr id="8" name="Rectangle 7"/>
          <p:cNvSpPr/>
          <p:nvPr/>
        </p:nvSpPr>
        <p:spPr>
          <a:xfrm>
            <a:off x="0" y="2280484"/>
            <a:ext cx="2760692" cy="369332"/>
          </a:xfrm>
          <a:prstGeom prst="rect">
            <a:avLst/>
          </a:prstGeom>
        </p:spPr>
        <p:txBody>
          <a:bodyPr wrap="none">
            <a:spAutoFit/>
          </a:bodyPr>
          <a:lstStyle/>
          <a:p>
            <a:r>
              <a:rPr lang="en-US" altLang="ja-JP" b="1" dirty="0" smtClean="0">
                <a:solidFill>
                  <a:srgbClr val="000000"/>
                </a:solidFill>
                <a:latin typeface="verdana" panose="020B0604030504040204" pitchFamily="34" charset="0"/>
              </a:rPr>
              <a:t>unzip</a:t>
            </a:r>
            <a:r>
              <a:rPr lang="en-US" altLang="ja-JP" dirty="0">
                <a:solidFill>
                  <a:srgbClr val="000000"/>
                </a:solidFill>
                <a:latin typeface="verdana" panose="020B0604030504040204" pitchFamily="34" charset="0"/>
              </a:rPr>
              <a:t> </a:t>
            </a:r>
            <a:r>
              <a:rPr lang="en-US" altLang="ja-JP" dirty="0" smtClean="0">
                <a:solidFill>
                  <a:srgbClr val="000000"/>
                </a:solidFill>
                <a:latin typeface="verdana" panose="020B0604030504040204" pitchFamily="34" charset="0"/>
              </a:rPr>
              <a:t>&lt;filename.zip&gt;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828" y="3638101"/>
            <a:ext cx="5315692" cy="3219899"/>
          </a:xfrm>
          <a:prstGeom prst="rect">
            <a:avLst/>
          </a:prstGeom>
        </p:spPr>
      </p:pic>
      <p:sp>
        <p:nvSpPr>
          <p:cNvPr id="3" name="Rectangle 2"/>
          <p:cNvSpPr/>
          <p:nvPr/>
        </p:nvSpPr>
        <p:spPr>
          <a:xfrm>
            <a:off x="0" y="6488668"/>
            <a:ext cx="5564344" cy="369332"/>
          </a:xfrm>
          <a:prstGeom prst="rect">
            <a:avLst/>
          </a:prstGeom>
        </p:spPr>
        <p:txBody>
          <a:bodyPr wrap="none">
            <a:spAutoFit/>
          </a:bodyPr>
          <a:lstStyle/>
          <a:p>
            <a:r>
              <a:rPr lang="ja-JP" altLang="en-US" dirty="0"/>
              <a:t>http://www.computerhope.com/unix/unzip.htm</a:t>
            </a:r>
          </a:p>
        </p:txBody>
      </p:sp>
    </p:spTree>
    <p:extLst>
      <p:ext uri="{BB962C8B-B14F-4D97-AF65-F5344CB8AC3E}">
        <p14:creationId xmlns:p14="http://schemas.microsoft.com/office/powerpoint/2010/main" val="30843844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1" y="0"/>
            <a:ext cx="3647707" cy="830997"/>
          </a:xfrm>
          <a:prstGeom prst="rect">
            <a:avLst/>
          </a:prstGeom>
          <a:noFill/>
        </p:spPr>
        <p:txBody>
          <a:bodyPr wrap="square" rtlCol="0">
            <a:spAutoFit/>
          </a:bodyPr>
          <a:lstStyle/>
          <a:p>
            <a:r>
              <a:rPr lang="en-US" altLang="ja-JP" sz="4800" b="1" dirty="0" smtClean="0">
                <a:solidFill>
                  <a:schemeClr val="accent1"/>
                </a:solidFill>
              </a:rPr>
              <a:t>compress</a:t>
            </a:r>
            <a:r>
              <a:rPr lang="en-US" altLang="ja-JP" sz="4800" dirty="0" smtClean="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745086"/>
            <a:ext cx="9741159" cy="369332"/>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a:t>
            </a:r>
            <a:r>
              <a:rPr kumimoji="1" lang="en-US" altLang="ja-JP" b="1" dirty="0" smtClean="0">
                <a:solidFill>
                  <a:schemeClr val="accent1"/>
                </a:solidFill>
              </a:rPr>
              <a:t>compress a file to a zip</a:t>
            </a:r>
            <a:endParaRPr kumimoji="1" lang="ja-JP" altLang="en-US" b="1" dirty="0">
              <a:solidFill>
                <a:schemeClr val="accent1"/>
              </a:solidFill>
            </a:endParaRPr>
          </a:p>
        </p:txBody>
      </p:sp>
      <p:sp>
        <p:nvSpPr>
          <p:cNvPr id="8" name="Rectangle 7"/>
          <p:cNvSpPr/>
          <p:nvPr/>
        </p:nvSpPr>
        <p:spPr>
          <a:xfrm>
            <a:off x="0" y="2280484"/>
            <a:ext cx="2880917" cy="369332"/>
          </a:xfrm>
          <a:prstGeom prst="rect">
            <a:avLst/>
          </a:prstGeom>
        </p:spPr>
        <p:txBody>
          <a:bodyPr wrap="none">
            <a:spAutoFit/>
          </a:bodyPr>
          <a:lstStyle/>
          <a:p>
            <a:r>
              <a:rPr lang="en-US" altLang="ja-JP" b="1" dirty="0" smtClean="0">
                <a:solidFill>
                  <a:srgbClr val="000000"/>
                </a:solidFill>
                <a:latin typeface="verdana" panose="020B0604030504040204" pitchFamily="34" charset="0"/>
              </a:rPr>
              <a:t>compress</a:t>
            </a:r>
            <a:r>
              <a:rPr lang="en-US" altLang="ja-JP" dirty="0">
                <a:solidFill>
                  <a:srgbClr val="000000"/>
                </a:solidFill>
                <a:latin typeface="verdana" panose="020B0604030504040204" pitchFamily="34" charset="0"/>
              </a:rPr>
              <a:t> </a:t>
            </a:r>
            <a:r>
              <a:rPr lang="en-US" altLang="ja-JP" dirty="0" smtClean="0">
                <a:solidFill>
                  <a:srgbClr val="000000"/>
                </a:solidFill>
                <a:latin typeface="verdana" panose="020B0604030504040204" pitchFamily="34" charset="0"/>
              </a:rPr>
              <a:t>&lt;filename&gt;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0579" y="1628915"/>
            <a:ext cx="5820587" cy="3562847"/>
          </a:xfrm>
          <a:prstGeom prst="rect">
            <a:avLst/>
          </a:prstGeom>
        </p:spPr>
      </p:pic>
      <p:sp>
        <p:nvSpPr>
          <p:cNvPr id="6" name="Rectangle 5"/>
          <p:cNvSpPr/>
          <p:nvPr/>
        </p:nvSpPr>
        <p:spPr>
          <a:xfrm>
            <a:off x="0" y="6395028"/>
            <a:ext cx="6104556" cy="369332"/>
          </a:xfrm>
          <a:prstGeom prst="rect">
            <a:avLst/>
          </a:prstGeom>
        </p:spPr>
        <p:txBody>
          <a:bodyPr wrap="none">
            <a:spAutoFit/>
          </a:bodyPr>
          <a:lstStyle/>
          <a:p>
            <a:r>
              <a:rPr lang="ja-JP" altLang="en-US" dirty="0"/>
              <a:t>http://www.computerhope.com/unix/ucompres.htm</a:t>
            </a:r>
          </a:p>
        </p:txBody>
      </p:sp>
    </p:spTree>
    <p:extLst>
      <p:ext uri="{BB962C8B-B14F-4D97-AF65-F5344CB8AC3E}">
        <p14:creationId xmlns:p14="http://schemas.microsoft.com/office/powerpoint/2010/main" val="33958154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970791" y="0"/>
            <a:ext cx="4207545" cy="830997"/>
          </a:xfrm>
          <a:prstGeom prst="rect">
            <a:avLst/>
          </a:prstGeom>
          <a:noFill/>
        </p:spPr>
        <p:txBody>
          <a:bodyPr wrap="square" rtlCol="0">
            <a:spAutoFit/>
          </a:bodyPr>
          <a:lstStyle/>
          <a:p>
            <a:r>
              <a:rPr lang="en-US" altLang="ja-JP" sz="4800" b="1" dirty="0" err="1" smtClean="0">
                <a:solidFill>
                  <a:schemeClr val="accent1"/>
                </a:solidFill>
              </a:rPr>
              <a:t>uncompress</a:t>
            </a:r>
            <a:r>
              <a:rPr lang="en-US" altLang="ja-JP" sz="4800" dirty="0" smtClean="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745086"/>
            <a:ext cx="9741159" cy="369332"/>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a:t>
            </a:r>
            <a:r>
              <a:rPr kumimoji="1" lang="en-US" altLang="ja-JP" b="1" dirty="0" err="1" smtClean="0">
                <a:solidFill>
                  <a:schemeClr val="accent1"/>
                </a:solidFill>
              </a:rPr>
              <a:t>uncompress</a:t>
            </a:r>
            <a:r>
              <a:rPr kumimoji="1" lang="en-US" altLang="ja-JP" b="1" dirty="0" smtClean="0">
                <a:solidFill>
                  <a:schemeClr val="accent1"/>
                </a:solidFill>
              </a:rPr>
              <a:t> a file to a zip</a:t>
            </a:r>
            <a:endParaRPr kumimoji="1" lang="ja-JP" altLang="en-US" b="1" dirty="0">
              <a:solidFill>
                <a:schemeClr val="accent1"/>
              </a:solidFill>
            </a:endParaRPr>
          </a:p>
        </p:txBody>
      </p:sp>
      <p:sp>
        <p:nvSpPr>
          <p:cNvPr id="8" name="Rectangle 7"/>
          <p:cNvSpPr/>
          <p:nvPr/>
        </p:nvSpPr>
        <p:spPr>
          <a:xfrm>
            <a:off x="0" y="2280484"/>
            <a:ext cx="3416320" cy="369332"/>
          </a:xfrm>
          <a:prstGeom prst="rect">
            <a:avLst/>
          </a:prstGeom>
        </p:spPr>
        <p:txBody>
          <a:bodyPr wrap="none">
            <a:spAutoFit/>
          </a:bodyPr>
          <a:lstStyle/>
          <a:p>
            <a:r>
              <a:rPr lang="en-US" altLang="ja-JP" b="1" dirty="0" err="1" smtClean="0">
                <a:solidFill>
                  <a:srgbClr val="000000"/>
                </a:solidFill>
                <a:latin typeface="verdana" panose="020B0604030504040204" pitchFamily="34" charset="0"/>
              </a:rPr>
              <a:t>uncompress</a:t>
            </a:r>
            <a:r>
              <a:rPr lang="en-US" altLang="ja-JP" dirty="0">
                <a:solidFill>
                  <a:srgbClr val="000000"/>
                </a:solidFill>
                <a:latin typeface="verdana" panose="020B0604030504040204" pitchFamily="34" charset="0"/>
              </a:rPr>
              <a:t> </a:t>
            </a:r>
            <a:r>
              <a:rPr lang="en-US" altLang="ja-JP" dirty="0" smtClean="0">
                <a:solidFill>
                  <a:srgbClr val="000000"/>
                </a:solidFill>
                <a:latin typeface="verdana" panose="020B0604030504040204" pitchFamily="34" charset="0"/>
              </a:rPr>
              <a:t>&lt;</a:t>
            </a:r>
            <a:r>
              <a:rPr lang="en-US" altLang="ja-JP" dirty="0" err="1" smtClean="0">
                <a:solidFill>
                  <a:srgbClr val="000000"/>
                </a:solidFill>
                <a:latin typeface="verdana" panose="020B0604030504040204" pitchFamily="34" charset="0"/>
              </a:rPr>
              <a:t>filename.z</a:t>
            </a:r>
            <a:r>
              <a:rPr lang="en-US" altLang="ja-JP" dirty="0" smtClean="0">
                <a:solidFill>
                  <a:srgbClr val="000000"/>
                </a:solidFill>
                <a:latin typeface="verdana" panose="020B0604030504040204" pitchFamily="34" charset="0"/>
              </a:rPr>
              <a:t>&gt;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1823" y="3510431"/>
            <a:ext cx="6325483" cy="247685"/>
          </a:xfrm>
          <a:prstGeom prst="rect">
            <a:avLst/>
          </a:prstGeom>
        </p:spPr>
      </p:pic>
      <p:sp>
        <p:nvSpPr>
          <p:cNvPr id="3" name="Rectangle 2"/>
          <p:cNvSpPr/>
          <p:nvPr/>
        </p:nvSpPr>
        <p:spPr>
          <a:xfrm>
            <a:off x="0" y="6488668"/>
            <a:ext cx="6146234" cy="369332"/>
          </a:xfrm>
          <a:prstGeom prst="rect">
            <a:avLst/>
          </a:prstGeom>
        </p:spPr>
        <p:txBody>
          <a:bodyPr wrap="none">
            <a:spAutoFit/>
          </a:bodyPr>
          <a:lstStyle/>
          <a:p>
            <a:r>
              <a:rPr lang="ja-JP" altLang="en-US" dirty="0"/>
              <a:t>http://www.computerhope.com/unix/uuncompr.htm</a:t>
            </a:r>
          </a:p>
        </p:txBody>
      </p:sp>
    </p:spTree>
    <p:extLst>
      <p:ext uri="{BB962C8B-B14F-4D97-AF65-F5344CB8AC3E}">
        <p14:creationId xmlns:p14="http://schemas.microsoft.com/office/powerpoint/2010/main" val="910933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1" y="0"/>
            <a:ext cx="3647707" cy="830997"/>
          </a:xfrm>
          <a:prstGeom prst="rect">
            <a:avLst/>
          </a:prstGeom>
          <a:noFill/>
        </p:spPr>
        <p:txBody>
          <a:bodyPr wrap="square" rtlCol="0">
            <a:spAutoFit/>
          </a:bodyPr>
          <a:lstStyle/>
          <a:p>
            <a:r>
              <a:rPr lang="en-US" altLang="ja-JP" sz="4800" b="1" dirty="0" err="1" smtClean="0">
                <a:solidFill>
                  <a:schemeClr val="accent1"/>
                </a:solidFill>
              </a:rPr>
              <a:t>zcat</a:t>
            </a:r>
            <a:r>
              <a:rPr lang="en-US" altLang="ja-JP" sz="4800" dirty="0" smtClean="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745086"/>
            <a:ext cx="9741159" cy="369332"/>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a:t>
            </a:r>
            <a:r>
              <a:rPr kumimoji="1" lang="en-US" altLang="ja-JP" b="1" dirty="0" smtClean="0">
                <a:solidFill>
                  <a:schemeClr val="accent1"/>
                </a:solidFill>
              </a:rPr>
              <a:t>display a zipped file</a:t>
            </a:r>
            <a:endParaRPr kumimoji="1" lang="ja-JP" altLang="en-US" b="1" dirty="0">
              <a:solidFill>
                <a:schemeClr val="accent1"/>
              </a:solidFill>
            </a:endParaRPr>
          </a:p>
        </p:txBody>
      </p:sp>
      <p:sp>
        <p:nvSpPr>
          <p:cNvPr id="8" name="Rectangle 7"/>
          <p:cNvSpPr/>
          <p:nvPr/>
        </p:nvSpPr>
        <p:spPr>
          <a:xfrm>
            <a:off x="0" y="2280484"/>
            <a:ext cx="2377574" cy="369332"/>
          </a:xfrm>
          <a:prstGeom prst="rect">
            <a:avLst/>
          </a:prstGeom>
        </p:spPr>
        <p:txBody>
          <a:bodyPr wrap="none">
            <a:spAutoFit/>
          </a:bodyPr>
          <a:lstStyle/>
          <a:p>
            <a:r>
              <a:rPr lang="en-US" altLang="ja-JP" b="1" dirty="0" err="1" smtClean="0">
                <a:solidFill>
                  <a:srgbClr val="000000"/>
                </a:solidFill>
                <a:latin typeface="verdana" panose="020B0604030504040204" pitchFamily="34" charset="0"/>
              </a:rPr>
              <a:t>zcat</a:t>
            </a:r>
            <a:r>
              <a:rPr lang="en-US" altLang="ja-JP" dirty="0">
                <a:solidFill>
                  <a:srgbClr val="000000"/>
                </a:solidFill>
                <a:latin typeface="verdana" panose="020B0604030504040204" pitchFamily="34" charset="0"/>
              </a:rPr>
              <a:t> </a:t>
            </a:r>
            <a:r>
              <a:rPr lang="en-US" altLang="ja-JP" dirty="0" smtClean="0">
                <a:solidFill>
                  <a:srgbClr val="000000"/>
                </a:solidFill>
                <a:latin typeface="verdana" panose="020B0604030504040204" pitchFamily="34" charset="0"/>
              </a:rPr>
              <a:t>&lt;</a:t>
            </a:r>
            <a:r>
              <a:rPr lang="en-US" altLang="ja-JP" dirty="0" err="1" smtClean="0">
                <a:solidFill>
                  <a:srgbClr val="000000"/>
                </a:solidFill>
                <a:latin typeface="verdana" panose="020B0604030504040204" pitchFamily="34" charset="0"/>
              </a:rPr>
              <a:t>filename.z</a:t>
            </a:r>
            <a:r>
              <a:rPr lang="en-US" altLang="ja-JP" dirty="0" smtClean="0">
                <a:solidFill>
                  <a:srgbClr val="000000"/>
                </a:solidFill>
                <a:latin typeface="verdana" panose="020B0604030504040204" pitchFamily="34" charset="0"/>
              </a:rPr>
              <a:t>&gt;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415" y="3335008"/>
            <a:ext cx="9126224" cy="2457793"/>
          </a:xfrm>
          <a:prstGeom prst="rect">
            <a:avLst/>
          </a:prstGeom>
        </p:spPr>
      </p:pic>
      <p:sp>
        <p:nvSpPr>
          <p:cNvPr id="3" name="Rectangle 2"/>
          <p:cNvSpPr/>
          <p:nvPr/>
        </p:nvSpPr>
        <p:spPr>
          <a:xfrm>
            <a:off x="0" y="6488668"/>
            <a:ext cx="5604419" cy="369332"/>
          </a:xfrm>
          <a:prstGeom prst="rect">
            <a:avLst/>
          </a:prstGeom>
        </p:spPr>
        <p:txBody>
          <a:bodyPr wrap="none">
            <a:spAutoFit/>
          </a:bodyPr>
          <a:lstStyle/>
          <a:p>
            <a:r>
              <a:rPr lang="ja-JP" altLang="en-US" dirty="0"/>
              <a:t>http://www.computerhope.com/unix/uzcat.htm</a:t>
            </a:r>
          </a:p>
        </p:txBody>
      </p:sp>
    </p:spTree>
    <p:extLst>
      <p:ext uri="{BB962C8B-B14F-4D97-AF65-F5344CB8AC3E}">
        <p14:creationId xmlns:p14="http://schemas.microsoft.com/office/powerpoint/2010/main" val="8455328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623527" cy="830997"/>
          </a:xfrm>
          <a:prstGeom prst="rect">
            <a:avLst/>
          </a:prstGeom>
          <a:noFill/>
        </p:spPr>
        <p:txBody>
          <a:bodyPr wrap="square" rtlCol="0">
            <a:spAutoFit/>
          </a:bodyPr>
          <a:lstStyle/>
          <a:p>
            <a:r>
              <a:rPr lang="en-US" altLang="ja-JP" sz="4800" b="1" dirty="0" err="1" smtClean="0">
                <a:solidFill>
                  <a:schemeClr val="accent1"/>
                </a:solidFill>
              </a:rPr>
              <a:t>dd</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923330"/>
          </a:xfrm>
          <a:prstGeom prst="rect">
            <a:avLst/>
          </a:prstGeom>
          <a:noFill/>
        </p:spPr>
        <p:txBody>
          <a:bodyPr wrap="square" rtlCol="0">
            <a:spAutoFit/>
          </a:bodyPr>
          <a:lstStyle/>
          <a:p>
            <a:r>
              <a:rPr kumimoji="1" lang="en-US" altLang="ja-JP" b="1" dirty="0" smtClean="0">
                <a:solidFill>
                  <a:schemeClr val="accent1"/>
                </a:solidFill>
              </a:rPr>
              <a:t>Function: </a:t>
            </a:r>
            <a:r>
              <a:rPr lang="en-US" altLang="ja-JP" dirty="0"/>
              <a:t>Convert and copy a file, write disk headers, boot records, create a boot floppy. </a:t>
            </a:r>
            <a:r>
              <a:rPr lang="en-US" altLang="ja-JP" dirty="0" err="1"/>
              <a:t>dd</a:t>
            </a:r>
            <a:r>
              <a:rPr lang="en-US" altLang="ja-JP" dirty="0"/>
              <a:t> can make an exact clone of an (</a:t>
            </a:r>
            <a:r>
              <a:rPr lang="en-US" altLang="ja-JP" dirty="0" err="1"/>
              <a:t>unmounted</a:t>
            </a:r>
            <a:r>
              <a:rPr lang="en-US" altLang="ja-JP" dirty="0"/>
              <a:t>) disk, this will include all blank space so the output destination must be at least as large as the input.</a:t>
            </a:r>
            <a:r>
              <a:rPr kumimoji="1" lang="en-US" altLang="ja-JP" b="1" dirty="0" smtClean="0">
                <a:solidFill>
                  <a:schemeClr val="accent1"/>
                </a:solidFill>
              </a:rPr>
              <a:t>.</a:t>
            </a:r>
            <a:endParaRPr kumimoji="1" lang="ja-JP" altLang="en-US" b="1" dirty="0">
              <a:solidFill>
                <a:schemeClr val="accent1"/>
              </a:solidFill>
            </a:endParaRPr>
          </a:p>
        </p:txBody>
      </p:sp>
      <p:sp>
        <p:nvSpPr>
          <p:cNvPr id="8" name="Rectangle 7"/>
          <p:cNvSpPr/>
          <p:nvPr/>
        </p:nvSpPr>
        <p:spPr>
          <a:xfrm>
            <a:off x="0" y="2280484"/>
            <a:ext cx="1713931" cy="369332"/>
          </a:xfrm>
          <a:prstGeom prst="rect">
            <a:avLst/>
          </a:prstGeom>
        </p:spPr>
        <p:txBody>
          <a:bodyPr wrap="none">
            <a:spAutoFit/>
          </a:bodyPr>
          <a:lstStyle/>
          <a:p>
            <a:r>
              <a:rPr lang="en-US" altLang="ja-JP" b="1" dirty="0" err="1" smtClean="0">
                <a:solidFill>
                  <a:srgbClr val="000000"/>
                </a:solidFill>
                <a:latin typeface="verdana" panose="020B0604030504040204" pitchFamily="34" charset="0"/>
              </a:rPr>
              <a:t>dd</a:t>
            </a:r>
            <a:r>
              <a:rPr lang="en-US" altLang="ja-JP" dirty="0">
                <a:solidFill>
                  <a:srgbClr val="000000"/>
                </a:solidFill>
                <a:latin typeface="verdana" panose="020B0604030504040204" pitchFamily="34" charset="0"/>
              </a:rPr>
              <a:t> [</a:t>
            </a:r>
            <a:r>
              <a:rPr lang="en-US" altLang="ja-JP" i="1" dirty="0">
                <a:solidFill>
                  <a:srgbClr val="000000"/>
                </a:solidFill>
                <a:latin typeface="verdana" panose="020B0604030504040204" pitchFamily="34" charset="0"/>
              </a:rPr>
              <a:t>OPTION</a:t>
            </a:r>
            <a:r>
              <a:rPr lang="en-US" altLang="ja-JP" dirty="0">
                <a:solidFill>
                  <a:srgbClr val="000000"/>
                </a:solidFill>
                <a:latin typeface="verdana" panose="020B0604030504040204" pitchFamily="34" charset="0"/>
              </a:rPr>
              <a: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248" y="3757812"/>
            <a:ext cx="5597806" cy="2939287"/>
          </a:xfrm>
          <a:prstGeom prst="rect">
            <a:avLst/>
          </a:prstGeom>
        </p:spPr>
      </p:pic>
      <p:sp>
        <p:nvSpPr>
          <p:cNvPr id="3" name="Rectangle 2"/>
          <p:cNvSpPr/>
          <p:nvPr/>
        </p:nvSpPr>
        <p:spPr>
          <a:xfrm>
            <a:off x="0" y="6512433"/>
            <a:ext cx="5298245" cy="369332"/>
          </a:xfrm>
          <a:prstGeom prst="rect">
            <a:avLst/>
          </a:prstGeom>
        </p:spPr>
        <p:txBody>
          <a:bodyPr wrap="none">
            <a:spAutoFit/>
          </a:bodyPr>
          <a:lstStyle/>
          <a:p>
            <a:r>
              <a:rPr lang="ja-JP" altLang="en-US" dirty="0"/>
              <a:t>http://www.computerhope.com/unix/dd.htm</a:t>
            </a:r>
          </a:p>
        </p:txBody>
      </p:sp>
    </p:spTree>
    <p:extLst>
      <p:ext uri="{BB962C8B-B14F-4D97-AF65-F5344CB8AC3E}">
        <p14:creationId xmlns:p14="http://schemas.microsoft.com/office/powerpoint/2010/main" val="15797400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966072" y="0"/>
            <a:ext cx="4711397" cy="830997"/>
          </a:xfrm>
          <a:prstGeom prst="rect">
            <a:avLst/>
          </a:prstGeom>
          <a:noFill/>
        </p:spPr>
        <p:txBody>
          <a:bodyPr wrap="square" rtlCol="0">
            <a:spAutoFit/>
          </a:bodyPr>
          <a:lstStyle/>
          <a:p>
            <a:r>
              <a:rPr lang="en-US" altLang="ja-JP" sz="4800" b="1" dirty="0" err="1" smtClean="0">
                <a:solidFill>
                  <a:schemeClr val="accent1"/>
                </a:solidFill>
              </a:rPr>
              <a:t>Sh</a:t>
            </a:r>
            <a:r>
              <a:rPr lang="en-US" altLang="ja-JP" sz="4800" b="1" dirty="0" smtClean="0">
                <a:solidFill>
                  <a:schemeClr val="accent1"/>
                </a:solidFill>
              </a:rPr>
              <a:t>/bash</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929752"/>
            <a:ext cx="9741159" cy="1477328"/>
          </a:xfrm>
          <a:prstGeom prst="rect">
            <a:avLst/>
          </a:prstGeom>
          <a:noFill/>
        </p:spPr>
        <p:txBody>
          <a:bodyPr wrap="square" rtlCol="0">
            <a:spAutoFit/>
          </a:bodyPr>
          <a:lstStyle/>
          <a:p>
            <a:r>
              <a:rPr kumimoji="1" lang="en-US" altLang="ja-JP" b="1" dirty="0" smtClean="0">
                <a:solidFill>
                  <a:schemeClr val="accent1"/>
                </a:solidFill>
              </a:rPr>
              <a:t>Function: </a:t>
            </a:r>
            <a:r>
              <a:rPr lang="en-US" altLang="ja-JP" b="1" dirty="0"/>
              <a:t>Bash</a:t>
            </a:r>
            <a:r>
              <a:rPr lang="en-US" altLang="ja-JP" dirty="0"/>
              <a:t> is an </a:t>
            </a:r>
            <a:r>
              <a:rPr lang="en-US" altLang="ja-JP" b="1" dirty="0" err="1"/>
              <a:t>sh</a:t>
            </a:r>
            <a:r>
              <a:rPr lang="en-US" altLang="ja-JP" dirty="0"/>
              <a:t>-compatible command language interpreter that executes commands read from the standard input or from a file. </a:t>
            </a:r>
            <a:r>
              <a:rPr lang="en-US" altLang="ja-JP" b="1" dirty="0"/>
              <a:t>Bash</a:t>
            </a:r>
            <a:r>
              <a:rPr lang="en-US" altLang="ja-JP" dirty="0"/>
              <a:t> also incorporates useful features from the </a:t>
            </a:r>
            <a:r>
              <a:rPr lang="en-US" altLang="ja-JP" i="1" dirty="0" err="1"/>
              <a:t>Korn</a:t>
            </a:r>
            <a:r>
              <a:rPr lang="en-US" altLang="ja-JP" dirty="0"/>
              <a:t> and </a:t>
            </a:r>
            <a:r>
              <a:rPr lang="en-US" altLang="ja-JP" i="1" dirty="0" err="1"/>
              <a:t>C</a:t>
            </a:r>
            <a:r>
              <a:rPr lang="en-US" altLang="ja-JP" dirty="0" err="1"/>
              <a:t>shells</a:t>
            </a:r>
            <a:r>
              <a:rPr lang="en-US" altLang="ja-JP" dirty="0"/>
              <a:t> (</a:t>
            </a:r>
            <a:r>
              <a:rPr lang="en-US" altLang="ja-JP" b="1" dirty="0" err="1"/>
              <a:t>ksh</a:t>
            </a:r>
            <a:r>
              <a:rPr lang="en-US" altLang="ja-JP" dirty="0"/>
              <a:t> and </a:t>
            </a:r>
            <a:r>
              <a:rPr lang="en-US" altLang="ja-JP" b="1" dirty="0" err="1"/>
              <a:t>csh</a:t>
            </a:r>
            <a:r>
              <a:rPr lang="en-US" altLang="ja-JP" dirty="0"/>
              <a:t>).</a:t>
            </a:r>
            <a:r>
              <a:rPr lang="en-US" altLang="ja-JP" b="1" dirty="0"/>
              <a:t>Bash</a:t>
            </a:r>
            <a:r>
              <a:rPr lang="en-US" altLang="ja-JP" dirty="0"/>
              <a:t> is intended to be a conformant implementation of the Shell and Utilities portion of the IEEE POSIX specification (IEEE Standard 1003.1). </a:t>
            </a:r>
            <a:r>
              <a:rPr lang="en-US" altLang="ja-JP" b="1" dirty="0"/>
              <a:t>Bash</a:t>
            </a:r>
            <a:r>
              <a:rPr lang="en-US" altLang="ja-JP" dirty="0"/>
              <a:t> can be configured to be POSIX-conformant by default.</a:t>
            </a:r>
          </a:p>
        </p:txBody>
      </p:sp>
      <p:sp>
        <p:nvSpPr>
          <p:cNvPr id="8" name="Rectangle 7"/>
          <p:cNvSpPr/>
          <p:nvPr/>
        </p:nvSpPr>
        <p:spPr>
          <a:xfrm>
            <a:off x="0" y="2280485"/>
            <a:ext cx="2369976" cy="1200329"/>
          </a:xfrm>
          <a:prstGeom prst="rect">
            <a:avLst/>
          </a:prstGeom>
        </p:spPr>
        <p:txBody>
          <a:bodyPr wrap="square">
            <a:spAutoFit/>
          </a:bodyPr>
          <a:lstStyle/>
          <a:p>
            <a:r>
              <a:rPr lang="en-US" altLang="ja-JP" b="1" dirty="0"/>
              <a:t>bash</a:t>
            </a:r>
            <a:r>
              <a:rPr lang="en-US" altLang="ja-JP" dirty="0"/>
              <a:t> [options] [file</a:t>
            </a:r>
            <a:r>
              <a:rPr lang="en-US" altLang="ja-JP" dirty="0" smtClean="0"/>
              <a:t>]</a:t>
            </a:r>
          </a:p>
          <a:p>
            <a:r>
              <a:rPr lang="en-US" altLang="ja-JP" b="1" dirty="0" err="1" smtClean="0"/>
              <a:t>Sh</a:t>
            </a:r>
            <a:r>
              <a:rPr lang="en-US" altLang="ja-JP" b="1" dirty="0" smtClean="0"/>
              <a:t> </a:t>
            </a:r>
            <a:r>
              <a:rPr lang="en-US" altLang="ja-JP" dirty="0" smtClean="0"/>
              <a:t>[options</a:t>
            </a:r>
            <a:r>
              <a:rPr lang="en-US" altLang="ja-JP" dirty="0"/>
              <a:t>] [file]</a:t>
            </a:r>
            <a:br>
              <a:rPr lang="en-US" altLang="ja-JP" dirty="0"/>
            </a:br>
            <a:r>
              <a:rPr lang="en-US" altLang="ja-JP" dirty="0"/>
              <a:t/>
            </a:r>
            <a:br>
              <a:rPr lang="en-US" altLang="ja-JP" dirty="0"/>
            </a:b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943" y="4645767"/>
            <a:ext cx="3696216" cy="1448002"/>
          </a:xfrm>
          <a:prstGeom prst="rect">
            <a:avLst/>
          </a:prstGeom>
        </p:spPr>
      </p:pic>
      <p:sp>
        <p:nvSpPr>
          <p:cNvPr id="6" name="Rectangle 5"/>
          <p:cNvSpPr/>
          <p:nvPr/>
        </p:nvSpPr>
        <p:spPr>
          <a:xfrm>
            <a:off x="0" y="6505835"/>
            <a:ext cx="5352747" cy="369332"/>
          </a:xfrm>
          <a:prstGeom prst="rect">
            <a:avLst/>
          </a:prstGeom>
        </p:spPr>
        <p:txBody>
          <a:bodyPr wrap="none">
            <a:spAutoFit/>
          </a:bodyPr>
          <a:lstStyle/>
          <a:p>
            <a:r>
              <a:rPr lang="ja-JP" altLang="en-US" dirty="0"/>
              <a:t>http://www.computerhope.com/unix/ush.htm</a:t>
            </a:r>
          </a:p>
        </p:txBody>
      </p:sp>
      <p:sp>
        <p:nvSpPr>
          <p:cNvPr id="7" name="Rectangle 6"/>
          <p:cNvSpPr/>
          <p:nvPr/>
        </p:nvSpPr>
        <p:spPr>
          <a:xfrm>
            <a:off x="0" y="6161735"/>
            <a:ext cx="5666936" cy="369332"/>
          </a:xfrm>
          <a:prstGeom prst="rect">
            <a:avLst/>
          </a:prstGeom>
        </p:spPr>
        <p:txBody>
          <a:bodyPr wrap="none">
            <a:spAutoFit/>
          </a:bodyPr>
          <a:lstStyle/>
          <a:p>
            <a:r>
              <a:rPr lang="ja-JP" altLang="en-US" dirty="0"/>
              <a:t>http://www.computerhope.com/unix/ubash.htm</a:t>
            </a:r>
          </a:p>
        </p:txBody>
      </p:sp>
      <p:sp>
        <p:nvSpPr>
          <p:cNvPr id="10" name="TextBox 9"/>
          <p:cNvSpPr txBox="1"/>
          <p:nvPr/>
        </p:nvSpPr>
        <p:spPr>
          <a:xfrm>
            <a:off x="6648450" y="1447800"/>
            <a:ext cx="3935693" cy="369332"/>
          </a:xfrm>
          <a:prstGeom prst="rect">
            <a:avLst/>
          </a:prstGeom>
          <a:noFill/>
        </p:spPr>
        <p:txBody>
          <a:bodyPr wrap="none" rtlCol="0">
            <a:spAutoFit/>
          </a:bodyPr>
          <a:lstStyle/>
          <a:p>
            <a:r>
              <a:rPr kumimoji="1" lang="en-US" altLang="ja-JP" dirty="0" smtClean="0"/>
              <a:t>Bash can also use on java python</a:t>
            </a:r>
            <a:endParaRPr kumimoji="1" lang="ja-JP" altLang="en-US" dirty="0"/>
          </a:p>
        </p:txBody>
      </p:sp>
    </p:spTree>
    <p:extLst>
      <p:ext uri="{BB962C8B-B14F-4D97-AF65-F5344CB8AC3E}">
        <p14:creationId xmlns:p14="http://schemas.microsoft.com/office/powerpoint/2010/main" val="5128965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966072" y="0"/>
            <a:ext cx="5158878" cy="1569660"/>
          </a:xfrm>
          <a:prstGeom prst="rect">
            <a:avLst/>
          </a:prstGeom>
          <a:noFill/>
        </p:spPr>
        <p:txBody>
          <a:bodyPr wrap="square" rtlCol="0">
            <a:spAutoFit/>
          </a:bodyPr>
          <a:lstStyle/>
          <a:p>
            <a:r>
              <a:rPr lang="en-US" altLang="ja-JP" sz="4800" b="1" dirty="0" smtClean="0">
                <a:solidFill>
                  <a:schemeClr val="accent1"/>
                </a:solidFill>
              </a:rPr>
              <a:t>Multi </a:t>
            </a:r>
            <a:r>
              <a:rPr lang="en-US" altLang="ja-JP" sz="4800" b="1" dirty="0" smtClean="0">
                <a:solidFill>
                  <a:schemeClr val="accent1"/>
                </a:solidFill>
              </a:rPr>
              <a:t>commands by ;</a:t>
            </a:r>
            <a:endParaRPr kumimoji="1" lang="ja-JP" altLang="en-US" sz="4800" b="1"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034" y="2117564"/>
            <a:ext cx="7468642" cy="2772162"/>
          </a:xfrm>
          <a:prstGeom prst="rect">
            <a:avLst/>
          </a:prstGeom>
        </p:spPr>
      </p:pic>
    </p:spTree>
    <p:extLst>
      <p:ext uri="{BB962C8B-B14F-4D97-AF65-F5344CB8AC3E}">
        <p14:creationId xmlns:p14="http://schemas.microsoft.com/office/powerpoint/2010/main" val="22501091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4483250" y="0"/>
            <a:ext cx="4711397" cy="830997"/>
          </a:xfrm>
          <a:prstGeom prst="rect">
            <a:avLst/>
          </a:prstGeom>
          <a:noFill/>
        </p:spPr>
        <p:txBody>
          <a:bodyPr wrap="square" rtlCol="0">
            <a:spAutoFit/>
          </a:bodyPr>
          <a:lstStyle/>
          <a:p>
            <a:r>
              <a:rPr lang="en-US" altLang="ja-JP" sz="4800" b="1" dirty="0" err="1">
                <a:solidFill>
                  <a:schemeClr val="accent1"/>
                </a:solidFill>
              </a:rPr>
              <a:t>whatis</a:t>
            </a:r>
            <a:r>
              <a:rPr lang="en-US" altLang="ja-JP" sz="4800" b="1" dirty="0">
                <a:solidFill>
                  <a:schemeClr val="accent1"/>
                </a:solidFill>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471" y="2908185"/>
            <a:ext cx="6496957" cy="1343212"/>
          </a:xfrm>
          <a:prstGeom prst="rect">
            <a:avLst/>
          </a:prstGeom>
        </p:spPr>
      </p:pic>
      <p:sp>
        <p:nvSpPr>
          <p:cNvPr id="7" name="Rectangle 6"/>
          <p:cNvSpPr/>
          <p:nvPr/>
        </p:nvSpPr>
        <p:spPr>
          <a:xfrm>
            <a:off x="225770" y="1335387"/>
            <a:ext cx="6096000" cy="646331"/>
          </a:xfrm>
          <a:prstGeom prst="rect">
            <a:avLst/>
          </a:prstGeom>
        </p:spPr>
        <p:txBody>
          <a:bodyPr>
            <a:spAutoFit/>
          </a:bodyPr>
          <a:lstStyle/>
          <a:p>
            <a:r>
              <a:rPr lang="ja-JP" altLang="en-US" dirty="0"/>
              <a:t>whatis &lt;command-name&gt; shows a single-line description for the given command.</a:t>
            </a:r>
          </a:p>
        </p:txBody>
      </p:sp>
      <p:sp>
        <p:nvSpPr>
          <p:cNvPr id="8" name="Rectangle 7"/>
          <p:cNvSpPr/>
          <p:nvPr/>
        </p:nvSpPr>
        <p:spPr>
          <a:xfrm>
            <a:off x="0" y="6451696"/>
            <a:ext cx="5686172" cy="369332"/>
          </a:xfrm>
          <a:prstGeom prst="rect">
            <a:avLst/>
          </a:prstGeom>
        </p:spPr>
        <p:txBody>
          <a:bodyPr wrap="none">
            <a:spAutoFit/>
          </a:bodyPr>
          <a:lstStyle/>
          <a:p>
            <a:r>
              <a:rPr lang="ja-JP" altLang="en-US" dirty="0"/>
              <a:t>http://www.computerhope.com/unix/whatis.htm</a:t>
            </a:r>
          </a:p>
        </p:txBody>
      </p:sp>
    </p:spTree>
    <p:extLst>
      <p:ext uri="{BB962C8B-B14F-4D97-AF65-F5344CB8AC3E}">
        <p14:creationId xmlns:p14="http://schemas.microsoft.com/office/powerpoint/2010/main" val="3452276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90327" y="-45146"/>
            <a:ext cx="6811347" cy="1077218"/>
          </a:xfrm>
          <a:prstGeom prst="rect">
            <a:avLst/>
          </a:prstGeom>
        </p:spPr>
        <p:txBody>
          <a:bodyPr wrap="square">
            <a:spAutoFit/>
          </a:bodyPr>
          <a:lstStyle/>
          <a:p>
            <a:pPr algn="ctr"/>
            <a:r>
              <a:rPr kumimoji="1" lang="en-US" altLang="ja-JP" sz="3200" b="1" dirty="0" smtClean="0">
                <a:solidFill>
                  <a:schemeClr val="accent1"/>
                </a:solidFill>
              </a:rPr>
              <a:t>Shell/Terminal/Command Interface</a:t>
            </a:r>
            <a:endParaRPr kumimoji="1" lang="en-US" altLang="ja-JP" sz="3200" b="1" dirty="0">
              <a:solidFill>
                <a:schemeClr val="accent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952" y="1317150"/>
            <a:ext cx="2381582" cy="304843"/>
          </a:xfrm>
          <a:prstGeom prst="rect">
            <a:avLst/>
          </a:prstGeom>
        </p:spPr>
      </p:pic>
      <p:cxnSp>
        <p:nvCxnSpPr>
          <p:cNvPr id="13" name="Straight Arrow Connector 12"/>
          <p:cNvCxnSpPr/>
          <p:nvPr/>
        </p:nvCxnSpPr>
        <p:spPr>
          <a:xfrm flipV="1">
            <a:off x="3169716" y="1723924"/>
            <a:ext cx="1474236" cy="1475770"/>
          </a:xfrm>
          <a:prstGeom prst="straightConnector1">
            <a:avLst/>
          </a:prstGeom>
          <a:ln>
            <a:solidFill>
              <a:schemeClr val="bg1">
                <a:lumMod val="95000"/>
                <a:lumOff val="5000"/>
                <a:alpha val="60000"/>
              </a:schemeClr>
            </a:solidFill>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834743" y="1791478"/>
            <a:ext cx="0" cy="2071395"/>
          </a:xfrm>
          <a:prstGeom prst="straightConnector1">
            <a:avLst/>
          </a:prstGeom>
          <a:ln>
            <a:solidFill>
              <a:schemeClr val="bg1">
                <a:lumMod val="95000"/>
                <a:lumOff val="5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025534" y="1723924"/>
            <a:ext cx="886825" cy="1728403"/>
          </a:xfrm>
          <a:prstGeom prst="straightConnector1">
            <a:avLst/>
          </a:prstGeom>
          <a:ln>
            <a:solidFill>
              <a:schemeClr val="bg1">
                <a:lumMod val="95000"/>
                <a:lumOff val="5000"/>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53746" y="3267661"/>
            <a:ext cx="2593910" cy="369332"/>
          </a:xfrm>
          <a:prstGeom prst="rect">
            <a:avLst/>
          </a:prstGeom>
          <a:noFill/>
        </p:spPr>
        <p:txBody>
          <a:bodyPr wrap="square" rtlCol="0">
            <a:spAutoFit/>
          </a:bodyPr>
          <a:lstStyle/>
          <a:p>
            <a:r>
              <a:rPr kumimoji="1" lang="en-US" altLang="ja-JP" dirty="0" smtClean="0"/>
              <a:t>Username</a:t>
            </a:r>
            <a:endParaRPr kumimoji="1" lang="ja-JP" altLang="en-US" dirty="0"/>
          </a:p>
        </p:txBody>
      </p:sp>
      <p:sp>
        <p:nvSpPr>
          <p:cNvPr id="19" name="TextBox 18"/>
          <p:cNvSpPr txBox="1"/>
          <p:nvPr/>
        </p:nvSpPr>
        <p:spPr>
          <a:xfrm>
            <a:off x="5504364" y="4082916"/>
            <a:ext cx="660758" cy="369332"/>
          </a:xfrm>
          <a:prstGeom prst="rect">
            <a:avLst/>
          </a:prstGeom>
          <a:noFill/>
        </p:spPr>
        <p:txBody>
          <a:bodyPr wrap="none" rtlCol="0">
            <a:spAutoFit/>
          </a:bodyPr>
          <a:lstStyle/>
          <a:p>
            <a:r>
              <a:rPr kumimoji="1" lang="en-US" altLang="ja-JP" dirty="0" smtClean="0"/>
              <a:t>Host</a:t>
            </a:r>
            <a:endParaRPr kumimoji="1" lang="ja-JP" altLang="en-US" dirty="0"/>
          </a:p>
        </p:txBody>
      </p:sp>
      <p:sp>
        <p:nvSpPr>
          <p:cNvPr id="20" name="TextBox 19"/>
          <p:cNvSpPr txBox="1"/>
          <p:nvPr/>
        </p:nvSpPr>
        <p:spPr>
          <a:xfrm>
            <a:off x="7912359" y="3636993"/>
            <a:ext cx="2302233" cy="369332"/>
          </a:xfrm>
          <a:prstGeom prst="rect">
            <a:avLst/>
          </a:prstGeom>
          <a:noFill/>
        </p:spPr>
        <p:txBody>
          <a:bodyPr wrap="none" rtlCol="0">
            <a:spAutoFit/>
          </a:bodyPr>
          <a:lstStyle/>
          <a:p>
            <a:r>
              <a:rPr kumimoji="1" lang="en-US" altLang="ja-JP" dirty="0" smtClean="0"/>
              <a:t>My home directory</a:t>
            </a:r>
            <a:endParaRPr kumimoji="1" lang="ja-JP" altLang="en-US" dirty="0"/>
          </a:p>
        </p:txBody>
      </p:sp>
    </p:spTree>
    <p:extLst>
      <p:ext uri="{BB962C8B-B14F-4D97-AF65-F5344CB8AC3E}">
        <p14:creationId xmlns:p14="http://schemas.microsoft.com/office/powerpoint/2010/main" val="918972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2061503" cy="830997"/>
          </a:xfrm>
          <a:prstGeom prst="rect">
            <a:avLst/>
          </a:prstGeom>
          <a:noFill/>
        </p:spPr>
        <p:txBody>
          <a:bodyPr wrap="square" rtlCol="0">
            <a:spAutoFit/>
          </a:bodyPr>
          <a:lstStyle/>
          <a:p>
            <a:r>
              <a:rPr lang="en-US" altLang="ja-JP" sz="4800" b="1" dirty="0" smtClean="0">
                <a:solidFill>
                  <a:schemeClr val="accent1"/>
                </a:solidFill>
              </a:rPr>
              <a:t>clear</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clear the terminal screen.</a:t>
            </a:r>
            <a:endParaRPr kumimoji="1" lang="ja-JP" altLang="en-US" b="1" dirty="0">
              <a:solidFill>
                <a:schemeClr val="accent1"/>
              </a:solidFill>
            </a:endParaRPr>
          </a:p>
        </p:txBody>
      </p:sp>
      <p:sp>
        <p:nvSpPr>
          <p:cNvPr id="8" name="Rectangle 7"/>
          <p:cNvSpPr/>
          <p:nvPr/>
        </p:nvSpPr>
        <p:spPr>
          <a:xfrm>
            <a:off x="0" y="2280484"/>
            <a:ext cx="822661" cy="369332"/>
          </a:xfrm>
          <a:prstGeom prst="rect">
            <a:avLst/>
          </a:prstGeom>
        </p:spPr>
        <p:txBody>
          <a:bodyPr wrap="none">
            <a:spAutoFit/>
          </a:bodyPr>
          <a:lstStyle/>
          <a:p>
            <a:r>
              <a:rPr lang="en-US" altLang="ja-JP" b="1" dirty="0" smtClean="0">
                <a:solidFill>
                  <a:srgbClr val="000000"/>
                </a:solidFill>
                <a:latin typeface="verdana" panose="020B0604030504040204" pitchFamily="34" charset="0"/>
              </a:rPr>
              <a:t>clear</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156" y="3424390"/>
            <a:ext cx="2800741" cy="666843"/>
          </a:xfrm>
          <a:prstGeom prst="rect">
            <a:avLst/>
          </a:prstGeom>
        </p:spPr>
      </p:pic>
      <p:sp>
        <p:nvSpPr>
          <p:cNvPr id="6" name="Rectangle 5"/>
          <p:cNvSpPr/>
          <p:nvPr/>
        </p:nvSpPr>
        <p:spPr>
          <a:xfrm>
            <a:off x="0" y="6488668"/>
            <a:ext cx="5694188" cy="369332"/>
          </a:xfrm>
          <a:prstGeom prst="rect">
            <a:avLst/>
          </a:prstGeom>
        </p:spPr>
        <p:txBody>
          <a:bodyPr wrap="none">
            <a:spAutoFit/>
          </a:bodyPr>
          <a:lstStyle/>
          <a:p>
            <a:r>
              <a:rPr lang="ja-JP" altLang="en-US" dirty="0"/>
              <a:t>http://www.computerhope.com/unix/uclear.htm</a:t>
            </a:r>
          </a:p>
        </p:txBody>
      </p:sp>
    </p:spTree>
    <p:extLst>
      <p:ext uri="{BB962C8B-B14F-4D97-AF65-F5344CB8AC3E}">
        <p14:creationId xmlns:p14="http://schemas.microsoft.com/office/powerpoint/2010/main" val="10614689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1623527" cy="830997"/>
          </a:xfrm>
          <a:prstGeom prst="rect">
            <a:avLst/>
          </a:prstGeom>
          <a:noFill/>
        </p:spPr>
        <p:txBody>
          <a:bodyPr wrap="square" rtlCol="0">
            <a:spAutoFit/>
          </a:bodyPr>
          <a:lstStyle/>
          <a:p>
            <a:r>
              <a:rPr lang="en-US" altLang="ja-JP" sz="4800" b="1" dirty="0" smtClean="0">
                <a:solidFill>
                  <a:schemeClr val="accent1"/>
                </a:solidFill>
              </a:rPr>
              <a:t>stat</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a:t>
            </a:r>
            <a:r>
              <a:rPr lang="en-US" altLang="ja-JP" dirty="0"/>
              <a:t>display file or file system status</a:t>
            </a:r>
            <a:endParaRPr kumimoji="1" lang="ja-JP" altLang="en-US" b="1" dirty="0">
              <a:solidFill>
                <a:schemeClr val="accent1"/>
              </a:solidFill>
            </a:endParaRPr>
          </a:p>
        </p:txBody>
      </p:sp>
      <p:sp>
        <p:nvSpPr>
          <p:cNvPr id="8" name="Rectangle 7"/>
          <p:cNvSpPr/>
          <p:nvPr/>
        </p:nvSpPr>
        <p:spPr>
          <a:xfrm>
            <a:off x="0" y="2280484"/>
            <a:ext cx="2315057" cy="646331"/>
          </a:xfrm>
          <a:prstGeom prst="rect">
            <a:avLst/>
          </a:prstGeom>
        </p:spPr>
        <p:txBody>
          <a:bodyPr wrap="none">
            <a:spAutoFit/>
          </a:bodyPr>
          <a:lstStyle/>
          <a:p>
            <a:r>
              <a:rPr lang="en-US" altLang="ja-JP" b="1" dirty="0"/>
              <a:t>stat</a:t>
            </a:r>
            <a:r>
              <a:rPr lang="en-US" altLang="ja-JP" dirty="0"/>
              <a:t> [</a:t>
            </a:r>
            <a:r>
              <a:rPr lang="en-US" altLang="ja-JP" i="1" dirty="0"/>
              <a:t>OPTION</a:t>
            </a:r>
            <a:r>
              <a:rPr lang="en-US" altLang="ja-JP" dirty="0"/>
              <a:t>] </a:t>
            </a:r>
            <a:r>
              <a:rPr lang="en-US" altLang="ja-JP" i="1" dirty="0"/>
              <a:t>FILE</a:t>
            </a:r>
            <a:r>
              <a:rPr lang="en-US" altLang="ja-JP" dirty="0"/>
              <a:t>...</a:t>
            </a:r>
            <a:br>
              <a:rPr lang="en-US" altLang="ja-JP" dirty="0"/>
            </a:b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100" y="2151148"/>
            <a:ext cx="4363059" cy="905001"/>
          </a:xfrm>
          <a:prstGeom prst="rect">
            <a:avLst/>
          </a:prstGeom>
        </p:spPr>
      </p:pic>
      <p:sp>
        <p:nvSpPr>
          <p:cNvPr id="6" name="Rectangle 5"/>
          <p:cNvSpPr/>
          <p:nvPr/>
        </p:nvSpPr>
        <p:spPr>
          <a:xfrm>
            <a:off x="-51150" y="6488668"/>
            <a:ext cx="5384807" cy="369332"/>
          </a:xfrm>
          <a:prstGeom prst="rect">
            <a:avLst/>
          </a:prstGeom>
        </p:spPr>
        <p:txBody>
          <a:bodyPr wrap="none">
            <a:spAutoFit/>
          </a:bodyPr>
          <a:lstStyle/>
          <a:p>
            <a:r>
              <a:rPr lang="ja-JP" altLang="en-US" dirty="0"/>
              <a:t>http://www.computerhope.com/unix/stat.htm</a:t>
            </a:r>
          </a:p>
        </p:txBody>
      </p:sp>
    </p:spTree>
    <p:extLst>
      <p:ext uri="{BB962C8B-B14F-4D97-AF65-F5344CB8AC3E}">
        <p14:creationId xmlns:p14="http://schemas.microsoft.com/office/powerpoint/2010/main" val="22597569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4483250" y="107721"/>
            <a:ext cx="4711397" cy="830997"/>
          </a:xfrm>
          <a:prstGeom prst="rect">
            <a:avLst/>
          </a:prstGeom>
          <a:noFill/>
        </p:spPr>
        <p:txBody>
          <a:bodyPr wrap="square" rtlCol="0">
            <a:spAutoFit/>
          </a:bodyPr>
          <a:lstStyle/>
          <a:p>
            <a:r>
              <a:rPr lang="en-US" altLang="ja-JP" sz="4800" b="1" dirty="0" err="1" smtClean="0">
                <a:solidFill>
                  <a:schemeClr val="accent1"/>
                </a:solidFill>
              </a:rPr>
              <a:t>netstat</a:t>
            </a:r>
            <a:endParaRPr lang="en-US" altLang="ja-JP" sz="4800" b="1" dirty="0">
              <a:solidFill>
                <a:schemeClr val="accent1"/>
              </a:solidFill>
            </a:endParaRPr>
          </a:p>
        </p:txBody>
      </p:sp>
      <p:sp>
        <p:nvSpPr>
          <p:cNvPr id="3" name="Rectangle 2"/>
          <p:cNvSpPr/>
          <p:nvPr/>
        </p:nvSpPr>
        <p:spPr>
          <a:xfrm>
            <a:off x="190500" y="1266736"/>
            <a:ext cx="6096000" cy="1200329"/>
          </a:xfrm>
          <a:prstGeom prst="rect">
            <a:avLst/>
          </a:prstGeom>
        </p:spPr>
        <p:txBody>
          <a:bodyPr>
            <a:spAutoFit/>
          </a:bodyPr>
          <a:lstStyle/>
          <a:p>
            <a:r>
              <a:rPr lang="en-US" altLang="ja-JP" dirty="0">
                <a:solidFill>
                  <a:srgbClr val="454545"/>
                </a:solidFill>
                <a:latin typeface="Verdana" panose="020B0604030504040204" pitchFamily="34" charset="0"/>
              </a:rPr>
              <a:t>The </a:t>
            </a:r>
            <a:r>
              <a:rPr lang="en-US" altLang="ja-JP" b="1" dirty="0" err="1">
                <a:solidFill>
                  <a:srgbClr val="454545"/>
                </a:solidFill>
                <a:latin typeface="Verdana" panose="020B0604030504040204" pitchFamily="34" charset="0"/>
              </a:rPr>
              <a:t>netstat</a:t>
            </a:r>
            <a:r>
              <a:rPr lang="en-US" altLang="ja-JP" dirty="0">
                <a:solidFill>
                  <a:srgbClr val="454545"/>
                </a:solidFill>
                <a:latin typeface="Verdana" panose="020B0604030504040204" pitchFamily="34" charset="0"/>
              </a:rPr>
              <a:t> command is used to </a:t>
            </a:r>
            <a:r>
              <a:rPr lang="en-US" altLang="ja-JP" dirty="0" err="1">
                <a:solidFill>
                  <a:srgbClr val="663366"/>
                </a:solidFill>
                <a:latin typeface="Verdana" panose="020B0604030504040204" pitchFamily="34" charset="0"/>
                <a:hlinkClick r:id="rId2"/>
              </a:rPr>
              <a:t>print</a:t>
            </a:r>
            <a:r>
              <a:rPr lang="en-US" altLang="ja-JP" dirty="0" err="1">
                <a:solidFill>
                  <a:srgbClr val="663366"/>
                </a:solidFill>
                <a:latin typeface="Verdana" panose="020B0604030504040204" pitchFamily="34" charset="0"/>
                <a:hlinkClick r:id="rId3"/>
              </a:rPr>
              <a:t>network</a:t>
            </a:r>
            <a:r>
              <a:rPr lang="en-US" altLang="ja-JP" dirty="0">
                <a:solidFill>
                  <a:srgbClr val="454545"/>
                </a:solidFill>
                <a:latin typeface="Verdana" panose="020B0604030504040204" pitchFamily="34" charset="0"/>
              </a:rPr>
              <a:t> </a:t>
            </a:r>
            <a:r>
              <a:rPr lang="en-US" altLang="ja-JP" dirty="0">
                <a:solidFill>
                  <a:srgbClr val="663366"/>
                </a:solidFill>
                <a:latin typeface="Verdana" panose="020B0604030504040204" pitchFamily="34" charset="0"/>
                <a:hlinkClick r:id="rId4"/>
              </a:rPr>
              <a:t>connections</a:t>
            </a:r>
            <a:r>
              <a:rPr lang="en-US" altLang="ja-JP" dirty="0">
                <a:solidFill>
                  <a:srgbClr val="454545"/>
                </a:solidFill>
                <a:latin typeface="Verdana" panose="020B0604030504040204" pitchFamily="34" charset="0"/>
              </a:rPr>
              <a:t>, </a:t>
            </a:r>
            <a:r>
              <a:rPr lang="en-US" altLang="ja-JP" dirty="0">
                <a:solidFill>
                  <a:srgbClr val="663366"/>
                </a:solidFill>
                <a:latin typeface="Verdana" panose="020B0604030504040204" pitchFamily="34" charset="0"/>
                <a:hlinkClick r:id="rId5"/>
              </a:rPr>
              <a:t>routing </a:t>
            </a:r>
            <a:r>
              <a:rPr lang="en-US" altLang="ja-JP" dirty="0" err="1">
                <a:solidFill>
                  <a:srgbClr val="663366"/>
                </a:solidFill>
                <a:latin typeface="Verdana" panose="020B0604030504040204" pitchFamily="34" charset="0"/>
                <a:hlinkClick r:id="rId5"/>
              </a:rPr>
              <a:t>tables</a:t>
            </a:r>
            <a:r>
              <a:rPr lang="en-US" altLang="ja-JP" dirty="0" err="1">
                <a:solidFill>
                  <a:srgbClr val="454545"/>
                </a:solidFill>
                <a:latin typeface="Verdana" panose="020B0604030504040204" pitchFamily="34" charset="0"/>
              </a:rPr>
              <a:t>,</a:t>
            </a:r>
            <a:r>
              <a:rPr lang="en-US" altLang="ja-JP" dirty="0" err="1">
                <a:solidFill>
                  <a:srgbClr val="663366"/>
                </a:solidFill>
                <a:latin typeface="Verdana" panose="020B0604030504040204" pitchFamily="34" charset="0"/>
                <a:hlinkClick r:id="rId6"/>
              </a:rPr>
              <a:t>interface</a:t>
            </a:r>
            <a:r>
              <a:rPr lang="en-US" altLang="ja-JP" dirty="0">
                <a:solidFill>
                  <a:srgbClr val="454545"/>
                </a:solidFill>
                <a:latin typeface="Verdana" panose="020B0604030504040204" pitchFamily="34" charset="0"/>
              </a:rPr>
              <a:t> statistics, masquerade connections, and </a:t>
            </a:r>
            <a:r>
              <a:rPr lang="en-US" altLang="ja-JP" dirty="0">
                <a:solidFill>
                  <a:srgbClr val="663366"/>
                </a:solidFill>
                <a:latin typeface="Verdana" panose="020B0604030504040204" pitchFamily="34" charset="0"/>
                <a:hlinkClick r:id="rId7"/>
              </a:rPr>
              <a:t>multicast</a:t>
            </a:r>
            <a:r>
              <a:rPr lang="en-US" altLang="ja-JP" dirty="0">
                <a:solidFill>
                  <a:srgbClr val="454545"/>
                </a:solidFill>
                <a:latin typeface="Verdana" panose="020B0604030504040204" pitchFamily="34" charset="0"/>
              </a:rPr>
              <a:t> memberships.</a:t>
            </a:r>
            <a:endParaRPr lang="ja-JP" altLang="en-US" dirty="0"/>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6004" y="1046439"/>
            <a:ext cx="4659685" cy="5604302"/>
          </a:xfrm>
          <a:prstGeom prst="rect">
            <a:avLst/>
          </a:prstGeom>
        </p:spPr>
      </p:pic>
      <p:sp>
        <p:nvSpPr>
          <p:cNvPr id="7" name="Rectangle 6"/>
          <p:cNvSpPr/>
          <p:nvPr/>
        </p:nvSpPr>
        <p:spPr>
          <a:xfrm>
            <a:off x="0" y="6291590"/>
            <a:ext cx="5896166" cy="369332"/>
          </a:xfrm>
          <a:prstGeom prst="rect">
            <a:avLst/>
          </a:prstGeom>
        </p:spPr>
        <p:txBody>
          <a:bodyPr wrap="none">
            <a:spAutoFit/>
          </a:bodyPr>
          <a:lstStyle/>
          <a:p>
            <a:r>
              <a:rPr lang="ja-JP" altLang="en-US" dirty="0"/>
              <a:t>http://www.computerhope.com/unix/unetstat.htm</a:t>
            </a:r>
          </a:p>
        </p:txBody>
      </p:sp>
    </p:spTree>
    <p:extLst>
      <p:ext uri="{BB962C8B-B14F-4D97-AF65-F5344CB8AC3E}">
        <p14:creationId xmlns:p14="http://schemas.microsoft.com/office/powerpoint/2010/main" val="26340071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4270871" y="0"/>
            <a:ext cx="4711397" cy="830997"/>
          </a:xfrm>
          <a:prstGeom prst="rect">
            <a:avLst/>
          </a:prstGeom>
          <a:noFill/>
        </p:spPr>
        <p:txBody>
          <a:bodyPr wrap="square" rtlCol="0">
            <a:spAutoFit/>
          </a:bodyPr>
          <a:lstStyle/>
          <a:p>
            <a:r>
              <a:rPr lang="en-US" altLang="ja-JP" sz="4800" b="1" dirty="0" err="1" smtClean="0">
                <a:solidFill>
                  <a:schemeClr val="accent1"/>
                </a:solidFill>
              </a:rPr>
              <a:t>ipconfig</a:t>
            </a:r>
            <a:endParaRPr lang="en-US" altLang="ja-JP" sz="4800" b="1" dirty="0">
              <a:solidFill>
                <a:schemeClr val="accent1"/>
              </a:solidFill>
            </a:endParaRPr>
          </a:p>
        </p:txBody>
      </p:sp>
      <p:sp>
        <p:nvSpPr>
          <p:cNvPr id="3" name="Rectangle 2"/>
          <p:cNvSpPr/>
          <p:nvPr/>
        </p:nvSpPr>
        <p:spPr>
          <a:xfrm>
            <a:off x="190500" y="1200835"/>
            <a:ext cx="6096000" cy="646331"/>
          </a:xfrm>
          <a:prstGeom prst="rect">
            <a:avLst/>
          </a:prstGeom>
        </p:spPr>
        <p:txBody>
          <a:bodyPr>
            <a:spAutoFit/>
          </a:bodyPr>
          <a:lstStyle/>
          <a:p>
            <a:r>
              <a:rPr lang="en-US" altLang="ja-JP" b="1" dirty="0" err="1">
                <a:solidFill>
                  <a:srgbClr val="454545"/>
                </a:solidFill>
                <a:latin typeface="Verdana" panose="020B0604030504040204" pitchFamily="34" charset="0"/>
              </a:rPr>
              <a:t>ifconfig</a:t>
            </a:r>
            <a:r>
              <a:rPr lang="en-US" altLang="ja-JP" dirty="0">
                <a:solidFill>
                  <a:srgbClr val="454545"/>
                </a:solidFill>
                <a:latin typeface="Verdana" panose="020B0604030504040204" pitchFamily="34" charset="0"/>
              </a:rPr>
              <a:t> is used to </a:t>
            </a:r>
            <a:r>
              <a:rPr lang="en-US" altLang="ja-JP" dirty="0">
                <a:solidFill>
                  <a:srgbClr val="663366"/>
                </a:solidFill>
                <a:latin typeface="Verdana" panose="020B0604030504040204" pitchFamily="34" charset="0"/>
                <a:hlinkClick r:id="rId2"/>
              </a:rPr>
              <a:t>configure</a:t>
            </a:r>
            <a:r>
              <a:rPr lang="en-US" altLang="ja-JP" dirty="0">
                <a:solidFill>
                  <a:srgbClr val="454545"/>
                </a:solidFill>
                <a:latin typeface="Verdana" panose="020B0604030504040204" pitchFamily="34" charset="0"/>
              </a:rPr>
              <a:t>, or view the configuration of, a </a:t>
            </a:r>
            <a:r>
              <a:rPr lang="en-US" altLang="ja-JP" dirty="0">
                <a:solidFill>
                  <a:srgbClr val="663366"/>
                </a:solidFill>
                <a:latin typeface="Verdana" panose="020B0604030504040204" pitchFamily="34" charset="0"/>
                <a:hlinkClick r:id="rId3"/>
              </a:rPr>
              <a:t>network</a:t>
            </a:r>
            <a:r>
              <a:rPr lang="en-US" altLang="ja-JP" dirty="0">
                <a:solidFill>
                  <a:srgbClr val="454545"/>
                </a:solidFill>
                <a:latin typeface="Verdana" panose="020B0604030504040204" pitchFamily="34" charset="0"/>
              </a:rPr>
              <a:t> </a:t>
            </a:r>
            <a:r>
              <a:rPr lang="en-US" altLang="ja-JP" dirty="0">
                <a:solidFill>
                  <a:srgbClr val="663366"/>
                </a:solidFill>
                <a:latin typeface="Verdana" panose="020B0604030504040204" pitchFamily="34" charset="0"/>
                <a:hlinkClick r:id="rId4"/>
              </a:rPr>
              <a:t>interface</a:t>
            </a:r>
            <a:r>
              <a:rPr lang="en-US" altLang="ja-JP" dirty="0">
                <a:solidFill>
                  <a:srgbClr val="454545"/>
                </a:solidFill>
                <a:latin typeface="Verdana" panose="020B0604030504040204" pitchFamily="34" charset="0"/>
              </a:rPr>
              <a:t>.</a:t>
            </a:r>
            <a:endParaRPr lang="ja-JP" alt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0146" y="1200835"/>
            <a:ext cx="4897354" cy="5063931"/>
          </a:xfrm>
          <a:prstGeom prst="rect">
            <a:avLst/>
          </a:prstGeom>
        </p:spPr>
      </p:pic>
      <p:sp>
        <p:nvSpPr>
          <p:cNvPr id="7" name="Rectangle 6"/>
          <p:cNvSpPr/>
          <p:nvPr/>
        </p:nvSpPr>
        <p:spPr>
          <a:xfrm>
            <a:off x="41541" y="6449938"/>
            <a:ext cx="5799986" cy="369332"/>
          </a:xfrm>
          <a:prstGeom prst="rect">
            <a:avLst/>
          </a:prstGeom>
        </p:spPr>
        <p:txBody>
          <a:bodyPr wrap="none">
            <a:spAutoFit/>
          </a:bodyPr>
          <a:lstStyle/>
          <a:p>
            <a:r>
              <a:rPr lang="ja-JP" altLang="en-US" dirty="0"/>
              <a:t>http://www.computerhope.com/unix/uifconfi.htm</a:t>
            </a:r>
          </a:p>
        </p:txBody>
      </p:sp>
    </p:spTree>
    <p:extLst>
      <p:ext uri="{BB962C8B-B14F-4D97-AF65-F5344CB8AC3E}">
        <p14:creationId xmlns:p14="http://schemas.microsoft.com/office/powerpoint/2010/main" val="2546530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128122" y="-6579"/>
            <a:ext cx="4711397" cy="830997"/>
          </a:xfrm>
          <a:prstGeom prst="rect">
            <a:avLst/>
          </a:prstGeom>
          <a:noFill/>
        </p:spPr>
        <p:txBody>
          <a:bodyPr wrap="square" rtlCol="0">
            <a:spAutoFit/>
          </a:bodyPr>
          <a:lstStyle/>
          <a:p>
            <a:r>
              <a:rPr lang="en-US" altLang="ja-JP" sz="4800" b="1" dirty="0" smtClean="0">
                <a:solidFill>
                  <a:schemeClr val="accent1"/>
                </a:solidFill>
              </a:rPr>
              <a:t>ping</a:t>
            </a:r>
            <a:r>
              <a:rPr lang="en-US" altLang="ja-JP" sz="4800" b="1" dirty="0">
                <a:solidFill>
                  <a:schemeClr val="accent1"/>
                </a:solidFill>
              </a:rPr>
              <a:t> </a:t>
            </a:r>
          </a:p>
        </p:txBody>
      </p:sp>
      <p:sp>
        <p:nvSpPr>
          <p:cNvPr id="6" name="Rectangle 5"/>
          <p:cNvSpPr/>
          <p:nvPr/>
        </p:nvSpPr>
        <p:spPr>
          <a:xfrm>
            <a:off x="152400" y="1132044"/>
            <a:ext cx="6096000" cy="1477328"/>
          </a:xfrm>
          <a:prstGeom prst="rect">
            <a:avLst/>
          </a:prstGeom>
        </p:spPr>
        <p:txBody>
          <a:bodyPr>
            <a:spAutoFit/>
          </a:bodyPr>
          <a:lstStyle/>
          <a:p>
            <a:r>
              <a:rPr lang="ja-JP" altLang="en-US" dirty="0"/>
              <a:t>ping &lt;remote-host-address&gt; pings a remote host (server) by sending ping packets. It can be used to check for network connectivity or the status (up and running or otherwise) of a server. It’s the same as you pinging a host using the network manager in GUI.</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900" y="2609372"/>
            <a:ext cx="6630325" cy="3982006"/>
          </a:xfrm>
          <a:prstGeom prst="rect">
            <a:avLst/>
          </a:prstGeom>
        </p:spPr>
      </p:pic>
      <p:sp>
        <p:nvSpPr>
          <p:cNvPr id="9" name="Rectangle 8"/>
          <p:cNvSpPr/>
          <p:nvPr/>
        </p:nvSpPr>
        <p:spPr>
          <a:xfrm>
            <a:off x="0" y="6488668"/>
            <a:ext cx="5622052" cy="369332"/>
          </a:xfrm>
          <a:prstGeom prst="rect">
            <a:avLst/>
          </a:prstGeom>
        </p:spPr>
        <p:txBody>
          <a:bodyPr wrap="none">
            <a:spAutoFit/>
          </a:bodyPr>
          <a:lstStyle/>
          <a:p>
            <a:r>
              <a:rPr lang="ja-JP" altLang="en-US" dirty="0"/>
              <a:t>http://www.computerhope.com/unix/uping.htm</a:t>
            </a:r>
          </a:p>
        </p:txBody>
      </p:sp>
    </p:spTree>
    <p:extLst>
      <p:ext uri="{BB962C8B-B14F-4D97-AF65-F5344CB8AC3E}">
        <p14:creationId xmlns:p14="http://schemas.microsoft.com/office/powerpoint/2010/main" val="2404875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4483250" y="107721"/>
            <a:ext cx="4711397" cy="1569660"/>
          </a:xfrm>
          <a:prstGeom prst="rect">
            <a:avLst/>
          </a:prstGeom>
          <a:noFill/>
        </p:spPr>
        <p:txBody>
          <a:bodyPr wrap="square" rtlCol="0">
            <a:spAutoFit/>
          </a:bodyPr>
          <a:lstStyle/>
          <a:p>
            <a:r>
              <a:rPr lang="en-US" altLang="ja-JP" sz="4800" b="1" dirty="0" smtClean="0">
                <a:solidFill>
                  <a:schemeClr val="accent1"/>
                </a:solidFill>
              </a:rPr>
              <a:t>Display disk space</a:t>
            </a:r>
            <a:endParaRPr lang="en-US" altLang="ja-JP" sz="4800" b="1" dirty="0">
              <a:solidFill>
                <a:schemeClr val="accent1"/>
              </a:solidFill>
            </a:endParaRPr>
          </a:p>
        </p:txBody>
      </p:sp>
      <p:sp>
        <p:nvSpPr>
          <p:cNvPr id="3" name="Rectangle 2"/>
          <p:cNvSpPr/>
          <p:nvPr/>
        </p:nvSpPr>
        <p:spPr>
          <a:xfrm>
            <a:off x="742948" y="2077135"/>
            <a:ext cx="6096000" cy="646331"/>
          </a:xfrm>
          <a:prstGeom prst="rect">
            <a:avLst/>
          </a:prstGeom>
        </p:spPr>
        <p:txBody>
          <a:bodyPr>
            <a:spAutoFit/>
          </a:bodyPr>
          <a:lstStyle/>
          <a:p>
            <a:r>
              <a:rPr lang="en-US" altLang="ja-JP" b="1" dirty="0">
                <a:solidFill>
                  <a:srgbClr val="454545"/>
                </a:solidFill>
                <a:latin typeface="Verdana" panose="020B0604030504040204" pitchFamily="34" charset="0"/>
              </a:rPr>
              <a:t>du</a:t>
            </a:r>
            <a:r>
              <a:rPr lang="en-US" altLang="ja-JP" dirty="0">
                <a:solidFill>
                  <a:srgbClr val="454545"/>
                </a:solidFill>
                <a:latin typeface="Verdana" panose="020B0604030504040204" pitchFamily="34" charset="0"/>
              </a:rPr>
              <a:t> estimates and displays the </a:t>
            </a:r>
            <a:r>
              <a:rPr lang="en-US" altLang="ja-JP" dirty="0">
                <a:solidFill>
                  <a:srgbClr val="663366"/>
                </a:solidFill>
                <a:latin typeface="Verdana" panose="020B0604030504040204" pitchFamily="34" charset="0"/>
                <a:hlinkClick r:id="rId2"/>
              </a:rPr>
              <a:t>disk</a:t>
            </a:r>
            <a:r>
              <a:rPr lang="en-US" altLang="ja-JP" dirty="0">
                <a:solidFill>
                  <a:srgbClr val="454545"/>
                </a:solidFill>
                <a:latin typeface="Verdana" panose="020B0604030504040204" pitchFamily="34" charset="0"/>
              </a:rPr>
              <a:t> space used by </a:t>
            </a:r>
            <a:r>
              <a:rPr lang="en-US" altLang="ja-JP" dirty="0">
                <a:solidFill>
                  <a:srgbClr val="663366"/>
                </a:solidFill>
                <a:latin typeface="Verdana" panose="020B0604030504040204" pitchFamily="34" charset="0"/>
                <a:hlinkClick r:id="rId3"/>
              </a:rPr>
              <a:t>files</a:t>
            </a:r>
            <a:r>
              <a:rPr lang="en-US" altLang="ja-JP" dirty="0">
                <a:solidFill>
                  <a:srgbClr val="454545"/>
                </a:solidFill>
                <a:latin typeface="Verdana" panose="020B0604030504040204" pitchFamily="34" charset="0"/>
              </a:rPr>
              <a:t>.</a:t>
            </a:r>
            <a:endParaRPr lang="ja-JP" alt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25" y="2924054"/>
            <a:ext cx="5029902" cy="173379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614" y="1066800"/>
            <a:ext cx="5022440" cy="5448300"/>
          </a:xfrm>
          <a:prstGeom prst="rect">
            <a:avLst/>
          </a:prstGeom>
        </p:spPr>
      </p:pic>
      <p:sp>
        <p:nvSpPr>
          <p:cNvPr id="8" name="Rectangle 7"/>
          <p:cNvSpPr/>
          <p:nvPr/>
        </p:nvSpPr>
        <p:spPr>
          <a:xfrm>
            <a:off x="150255" y="6330434"/>
            <a:ext cx="5421677" cy="369332"/>
          </a:xfrm>
          <a:prstGeom prst="rect">
            <a:avLst/>
          </a:prstGeom>
        </p:spPr>
        <p:txBody>
          <a:bodyPr wrap="none">
            <a:spAutoFit/>
          </a:bodyPr>
          <a:lstStyle/>
          <a:p>
            <a:r>
              <a:rPr lang="ja-JP" altLang="en-US" dirty="0"/>
              <a:t>http://www.computerhope.com/unix/udu.htm</a:t>
            </a:r>
          </a:p>
        </p:txBody>
      </p:sp>
    </p:spTree>
    <p:extLst>
      <p:ext uri="{BB962C8B-B14F-4D97-AF65-F5344CB8AC3E}">
        <p14:creationId xmlns:p14="http://schemas.microsoft.com/office/powerpoint/2010/main" val="5198561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029762" y="0"/>
            <a:ext cx="2658662" cy="830997"/>
          </a:xfrm>
          <a:prstGeom prst="rect">
            <a:avLst/>
          </a:prstGeom>
          <a:noFill/>
        </p:spPr>
        <p:txBody>
          <a:bodyPr wrap="square" rtlCol="0">
            <a:spAutoFit/>
          </a:bodyPr>
          <a:lstStyle/>
          <a:p>
            <a:r>
              <a:rPr lang="en-US" altLang="ja-JP" sz="4800" b="1" dirty="0" smtClean="0">
                <a:solidFill>
                  <a:schemeClr val="accent1"/>
                </a:solidFill>
              </a:rPr>
              <a:t>banner</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369332"/>
          </a:xfrm>
          <a:prstGeom prst="rect">
            <a:avLst/>
          </a:prstGeom>
          <a:noFill/>
        </p:spPr>
        <p:txBody>
          <a:bodyPr wrap="square" rtlCol="0">
            <a:spAutoFit/>
          </a:bodyPr>
          <a:lstStyle/>
          <a:p>
            <a:r>
              <a:rPr kumimoji="1" lang="en-US" altLang="ja-JP" b="1" dirty="0" smtClean="0">
                <a:solidFill>
                  <a:schemeClr val="accent1"/>
                </a:solidFill>
              </a:rPr>
              <a:t>Function: Print large </a:t>
            </a:r>
            <a:r>
              <a:rPr kumimoji="1" lang="en-US" altLang="ja-JP" b="1" dirty="0" err="1" smtClean="0">
                <a:solidFill>
                  <a:schemeClr val="accent1"/>
                </a:solidFill>
              </a:rPr>
              <a:t>bannner</a:t>
            </a:r>
            <a:endParaRPr kumimoji="1" lang="ja-JP" altLang="en-US" b="1" dirty="0">
              <a:solidFill>
                <a:schemeClr val="accent1"/>
              </a:solidFill>
            </a:endParaRPr>
          </a:p>
        </p:txBody>
      </p:sp>
      <p:sp>
        <p:nvSpPr>
          <p:cNvPr id="8" name="Rectangle 7"/>
          <p:cNvSpPr/>
          <p:nvPr/>
        </p:nvSpPr>
        <p:spPr>
          <a:xfrm>
            <a:off x="0" y="2280484"/>
            <a:ext cx="1846980" cy="369332"/>
          </a:xfrm>
          <a:prstGeom prst="rect">
            <a:avLst/>
          </a:prstGeom>
        </p:spPr>
        <p:txBody>
          <a:bodyPr wrap="none">
            <a:spAutoFit/>
          </a:bodyPr>
          <a:lstStyle/>
          <a:p>
            <a:r>
              <a:rPr lang="en-US" altLang="ja-JP" b="1" dirty="0" smtClean="0">
                <a:solidFill>
                  <a:srgbClr val="000000"/>
                </a:solidFill>
                <a:latin typeface="verdana" panose="020B0604030504040204" pitchFamily="34" charset="0"/>
              </a:rPr>
              <a:t>banner</a:t>
            </a:r>
            <a:r>
              <a:rPr lang="en-US" altLang="ja-JP" dirty="0">
                <a:solidFill>
                  <a:srgbClr val="000000"/>
                </a:solidFill>
                <a:latin typeface="verdana" panose="020B0604030504040204" pitchFamily="34" charset="0"/>
              </a:rPr>
              <a:t> </a:t>
            </a:r>
            <a:r>
              <a:rPr lang="en-US" altLang="ja-JP" dirty="0" smtClean="0">
                <a:solidFill>
                  <a:srgbClr val="000000"/>
                </a:solidFill>
                <a:latin typeface="verdana" panose="020B0604030504040204" pitchFamily="34" charset="0"/>
              </a:rPr>
              <a:t>[text]</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286" y="1078672"/>
            <a:ext cx="5898502" cy="5142821"/>
          </a:xfrm>
          <a:prstGeom prst="rect">
            <a:avLst/>
          </a:prstGeom>
        </p:spPr>
      </p:pic>
    </p:spTree>
    <p:extLst>
      <p:ext uri="{BB962C8B-B14F-4D97-AF65-F5344CB8AC3E}">
        <p14:creationId xmlns:p14="http://schemas.microsoft.com/office/powerpoint/2010/main" val="5017453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3376196" y="155376"/>
            <a:ext cx="6089500" cy="2308324"/>
          </a:xfrm>
          <a:prstGeom prst="rect">
            <a:avLst/>
          </a:prstGeom>
          <a:noFill/>
        </p:spPr>
        <p:txBody>
          <a:bodyPr wrap="square" rtlCol="0">
            <a:spAutoFit/>
          </a:bodyPr>
          <a:lstStyle/>
          <a:p>
            <a:r>
              <a:rPr lang="en-US" altLang="ja-JP" sz="4800" dirty="0" smtClean="0">
                <a:solidFill>
                  <a:schemeClr val="accent1"/>
                </a:solidFill>
              </a:rPr>
              <a:t>install </a:t>
            </a:r>
            <a:r>
              <a:rPr lang="en-US" altLang="ja-JP" sz="4800" dirty="0">
                <a:solidFill>
                  <a:schemeClr val="accent1"/>
                </a:solidFill>
              </a:rPr>
              <a:t>Software with APT apt-get</a:t>
            </a:r>
          </a:p>
          <a:p>
            <a:r>
              <a:rPr lang="en-US" altLang="ja-JP" sz="4800" b="1" dirty="0"/>
              <a:t> </a:t>
            </a:r>
          </a:p>
        </p:txBody>
      </p:sp>
      <p:sp>
        <p:nvSpPr>
          <p:cNvPr id="3" name="Rectangle 2"/>
          <p:cNvSpPr/>
          <p:nvPr/>
        </p:nvSpPr>
        <p:spPr>
          <a:xfrm>
            <a:off x="0" y="1972745"/>
            <a:ext cx="6096000" cy="646331"/>
          </a:xfrm>
          <a:prstGeom prst="rect">
            <a:avLst/>
          </a:prstGeom>
        </p:spPr>
        <p:txBody>
          <a:bodyPr>
            <a:spAutoFit/>
          </a:bodyPr>
          <a:lstStyle/>
          <a:p>
            <a:r>
              <a:rPr lang="en-US" altLang="ja-JP" dirty="0">
                <a:solidFill>
                  <a:srgbClr val="000000"/>
                </a:solidFill>
                <a:latin typeface="verdana" panose="020B0604030504040204" pitchFamily="34" charset="0"/>
              </a:rPr>
              <a:t>install - copy files and set attributes</a:t>
            </a:r>
            <a:r>
              <a:rPr lang="en-US" altLang="ja-JP" dirty="0"/>
              <a:t/>
            </a:r>
            <a:br>
              <a:rPr lang="en-US" altLang="ja-JP" dirty="0"/>
            </a:br>
            <a:endParaRPr lang="ja-JP"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70" y="2619076"/>
            <a:ext cx="3229426" cy="30484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288" y="2619076"/>
            <a:ext cx="5182323" cy="3534268"/>
          </a:xfrm>
          <a:prstGeom prst="rect">
            <a:avLst/>
          </a:prstGeom>
        </p:spPr>
      </p:pic>
    </p:spTree>
    <p:extLst>
      <p:ext uri="{BB962C8B-B14F-4D97-AF65-F5344CB8AC3E}">
        <p14:creationId xmlns:p14="http://schemas.microsoft.com/office/powerpoint/2010/main" val="41117115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5185271" y="-6579"/>
            <a:ext cx="4711397" cy="830997"/>
          </a:xfrm>
          <a:prstGeom prst="rect">
            <a:avLst/>
          </a:prstGeom>
          <a:noFill/>
        </p:spPr>
        <p:txBody>
          <a:bodyPr wrap="square" rtlCol="0">
            <a:spAutoFit/>
          </a:bodyPr>
          <a:lstStyle/>
          <a:p>
            <a:r>
              <a:rPr lang="en-US" altLang="ja-JP" sz="4800" b="1" dirty="0" smtClean="0">
                <a:solidFill>
                  <a:schemeClr val="accent1"/>
                </a:solidFill>
              </a:rPr>
              <a:t>exit</a:t>
            </a:r>
            <a:r>
              <a:rPr lang="en-US" altLang="ja-JP" sz="4800" b="1" dirty="0">
                <a:solidFill>
                  <a:schemeClr val="accent1"/>
                </a:solidFill>
              </a:rPr>
              <a:t> </a:t>
            </a:r>
          </a:p>
        </p:txBody>
      </p:sp>
      <p:sp>
        <p:nvSpPr>
          <p:cNvPr id="6" name="Rectangle 5"/>
          <p:cNvSpPr/>
          <p:nvPr/>
        </p:nvSpPr>
        <p:spPr>
          <a:xfrm>
            <a:off x="323850" y="1190536"/>
            <a:ext cx="6096000" cy="1200329"/>
          </a:xfrm>
          <a:prstGeom prst="rect">
            <a:avLst/>
          </a:prstGeom>
        </p:spPr>
        <p:txBody>
          <a:bodyPr>
            <a:spAutoFit/>
          </a:bodyPr>
          <a:lstStyle/>
          <a:p>
            <a:r>
              <a:rPr lang="ja-JP" altLang="en-US" dirty="0"/>
              <a:t>exit ends the current terminal (bash) session. It’s the same as you clicking on the close button in the title bar of any application to close that application in GUI.</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432" y="2390865"/>
            <a:ext cx="5982535" cy="1600423"/>
          </a:xfrm>
          <a:prstGeom prst="rect">
            <a:avLst/>
          </a:prstGeom>
        </p:spPr>
      </p:pic>
      <p:sp>
        <p:nvSpPr>
          <p:cNvPr id="9" name="Rectangle 8"/>
          <p:cNvSpPr/>
          <p:nvPr/>
        </p:nvSpPr>
        <p:spPr>
          <a:xfrm>
            <a:off x="0" y="6488668"/>
            <a:ext cx="5508239" cy="369332"/>
          </a:xfrm>
          <a:prstGeom prst="rect">
            <a:avLst/>
          </a:prstGeom>
        </p:spPr>
        <p:txBody>
          <a:bodyPr wrap="none">
            <a:spAutoFit/>
          </a:bodyPr>
          <a:lstStyle/>
          <a:p>
            <a:r>
              <a:rPr lang="ja-JP" altLang="en-US" dirty="0"/>
              <a:t>http://www.computerhope.com/unix/uexit.htm</a:t>
            </a:r>
          </a:p>
        </p:txBody>
      </p:sp>
    </p:spTree>
    <p:extLst>
      <p:ext uri="{BB962C8B-B14F-4D97-AF65-F5344CB8AC3E}">
        <p14:creationId xmlns:p14="http://schemas.microsoft.com/office/powerpoint/2010/main" val="5929151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4483250" y="107721"/>
            <a:ext cx="4711397" cy="830997"/>
          </a:xfrm>
          <a:prstGeom prst="rect">
            <a:avLst/>
          </a:prstGeom>
          <a:noFill/>
        </p:spPr>
        <p:txBody>
          <a:bodyPr wrap="square" rtlCol="0">
            <a:spAutoFit/>
          </a:bodyPr>
          <a:lstStyle/>
          <a:p>
            <a:r>
              <a:rPr lang="en-US" altLang="ja-JP" sz="4800" b="1" dirty="0" smtClean="0">
                <a:solidFill>
                  <a:schemeClr val="accent1"/>
                </a:solidFill>
              </a:rPr>
              <a:t>shutdown</a:t>
            </a:r>
            <a:r>
              <a:rPr lang="en-US" altLang="ja-JP" sz="4800" b="1" dirty="0">
                <a:solidFill>
                  <a:schemeClr val="accent1"/>
                </a:solidFill>
              </a:rPr>
              <a:t> </a:t>
            </a:r>
          </a:p>
        </p:txBody>
      </p:sp>
      <p:sp>
        <p:nvSpPr>
          <p:cNvPr id="6" name="Rectangle 5"/>
          <p:cNvSpPr/>
          <p:nvPr/>
        </p:nvSpPr>
        <p:spPr>
          <a:xfrm>
            <a:off x="60000" y="6417348"/>
            <a:ext cx="6074099" cy="369332"/>
          </a:xfrm>
          <a:prstGeom prst="rect">
            <a:avLst/>
          </a:prstGeom>
        </p:spPr>
        <p:txBody>
          <a:bodyPr wrap="none">
            <a:spAutoFit/>
          </a:bodyPr>
          <a:lstStyle/>
          <a:p>
            <a:r>
              <a:rPr lang="ja-JP" altLang="en-US" dirty="0"/>
              <a:t>http://www.computerhope.com/unix/ushutdow.htm</a:t>
            </a:r>
          </a:p>
        </p:txBody>
      </p:sp>
      <p:sp>
        <p:nvSpPr>
          <p:cNvPr id="8" name="Rectangle 7"/>
          <p:cNvSpPr/>
          <p:nvPr/>
        </p:nvSpPr>
        <p:spPr>
          <a:xfrm>
            <a:off x="302694" y="1567934"/>
            <a:ext cx="2794355" cy="369332"/>
          </a:xfrm>
          <a:prstGeom prst="rect">
            <a:avLst/>
          </a:prstGeom>
        </p:spPr>
        <p:txBody>
          <a:bodyPr wrap="none">
            <a:spAutoFit/>
          </a:bodyPr>
          <a:lstStyle/>
          <a:p>
            <a:r>
              <a:rPr lang="en-US" altLang="ja-JP" dirty="0">
                <a:solidFill>
                  <a:srgbClr val="663366"/>
                </a:solidFill>
                <a:latin typeface="Verdana" panose="020B0604030504040204" pitchFamily="34" charset="0"/>
                <a:hlinkClick r:id="rId2"/>
              </a:rPr>
              <a:t>Shut down</a:t>
            </a:r>
            <a:r>
              <a:rPr lang="en-US" altLang="ja-JP" dirty="0">
                <a:solidFill>
                  <a:srgbClr val="454545"/>
                </a:solidFill>
                <a:latin typeface="Verdana" panose="020B0604030504040204" pitchFamily="34" charset="0"/>
              </a:rPr>
              <a:t> the </a:t>
            </a:r>
            <a:r>
              <a:rPr lang="en-US" altLang="ja-JP" dirty="0">
                <a:solidFill>
                  <a:srgbClr val="663366"/>
                </a:solidFill>
                <a:latin typeface="Verdana" panose="020B0604030504040204" pitchFamily="34" charset="0"/>
                <a:hlinkClick r:id="rId3"/>
              </a:rPr>
              <a:t>system</a:t>
            </a:r>
            <a:endParaRPr lang="ja-JP" altLang="en-US" dirty="0"/>
          </a:p>
        </p:txBody>
      </p:sp>
      <p:sp>
        <p:nvSpPr>
          <p:cNvPr id="10" name="Rectangle 9"/>
          <p:cNvSpPr/>
          <p:nvPr/>
        </p:nvSpPr>
        <p:spPr>
          <a:xfrm>
            <a:off x="3352800" y="1062036"/>
            <a:ext cx="6096000" cy="5355312"/>
          </a:xfrm>
          <a:prstGeom prst="rect">
            <a:avLst/>
          </a:prstGeom>
        </p:spPr>
        <p:txBody>
          <a:bodyPr>
            <a:spAutoFit/>
          </a:bodyPr>
          <a:lstStyle/>
          <a:p>
            <a:r>
              <a:rPr lang="en-US" altLang="ja-JP" dirty="0">
                <a:solidFill>
                  <a:srgbClr val="454545"/>
                </a:solidFill>
                <a:latin typeface="Verdana" panose="020B0604030504040204" pitchFamily="34" charset="0"/>
              </a:rPr>
              <a:t>The </a:t>
            </a:r>
            <a:r>
              <a:rPr lang="en-US" altLang="ja-JP" b="1" dirty="0">
                <a:solidFill>
                  <a:srgbClr val="454545"/>
                </a:solidFill>
                <a:latin typeface="Verdana" panose="020B0604030504040204" pitchFamily="34" charset="0"/>
              </a:rPr>
              <a:t>shutdown</a:t>
            </a:r>
            <a:r>
              <a:rPr lang="en-US" altLang="ja-JP" dirty="0">
                <a:solidFill>
                  <a:srgbClr val="454545"/>
                </a:solidFill>
                <a:latin typeface="Verdana" panose="020B0604030504040204" pitchFamily="34" charset="0"/>
              </a:rPr>
              <a:t> command brings the system down in a secure way. All </a:t>
            </a:r>
            <a:r>
              <a:rPr lang="en-US" altLang="ja-JP" dirty="0">
                <a:solidFill>
                  <a:srgbClr val="663366"/>
                </a:solidFill>
                <a:latin typeface="Verdana" panose="020B0604030504040204" pitchFamily="34" charset="0"/>
                <a:hlinkClick r:id="rId4"/>
              </a:rPr>
              <a:t>logged-in</a:t>
            </a:r>
            <a:r>
              <a:rPr lang="en-US" altLang="ja-JP" dirty="0">
                <a:solidFill>
                  <a:srgbClr val="454545"/>
                </a:solidFill>
                <a:latin typeface="Verdana" panose="020B0604030504040204" pitchFamily="34" charset="0"/>
              </a:rPr>
              <a:t> users are notified that the system is going down, and </a:t>
            </a:r>
            <a:r>
              <a:rPr lang="en-US" altLang="ja-JP" b="1" dirty="0">
                <a:solidFill>
                  <a:srgbClr val="663366"/>
                </a:solidFill>
                <a:latin typeface="Verdana" panose="020B0604030504040204" pitchFamily="34" charset="0"/>
                <a:hlinkClick r:id="rId5"/>
              </a:rPr>
              <a:t>login</a:t>
            </a:r>
            <a:r>
              <a:rPr lang="en-US" altLang="ja-JP" dirty="0">
                <a:solidFill>
                  <a:srgbClr val="454545"/>
                </a:solidFill>
                <a:latin typeface="Verdana" panose="020B0604030504040204" pitchFamily="34" charset="0"/>
              </a:rPr>
              <a:t> operations are blocked. It is possible to shut the system down immediately, or after a specified delay.</a:t>
            </a:r>
          </a:p>
          <a:p>
            <a:r>
              <a:rPr lang="en-US" altLang="ja-JP" dirty="0">
                <a:solidFill>
                  <a:srgbClr val="454545"/>
                </a:solidFill>
                <a:latin typeface="Verdana" panose="020B0604030504040204" pitchFamily="34" charset="0"/>
              </a:rPr>
              <a:t>All processes are first notified that the system is going down by the </a:t>
            </a:r>
            <a:r>
              <a:rPr lang="en-US" altLang="ja-JP" dirty="0" err="1">
                <a:solidFill>
                  <a:srgbClr val="663366"/>
                </a:solidFill>
                <a:latin typeface="Verdana" panose="020B0604030504040204" pitchFamily="34" charset="0"/>
                <a:hlinkClick r:id="rId6"/>
              </a:rPr>
              <a:t>signal</a:t>
            </a:r>
            <a:r>
              <a:rPr lang="en-US" altLang="ja-JP" b="1" dirty="0" err="1">
                <a:solidFill>
                  <a:srgbClr val="454545"/>
                </a:solidFill>
                <a:latin typeface="Verdana" panose="020B0604030504040204" pitchFamily="34" charset="0"/>
              </a:rPr>
              <a:t>SIGTERM</a:t>
            </a:r>
            <a:r>
              <a:rPr lang="en-US" altLang="ja-JP" dirty="0">
                <a:solidFill>
                  <a:srgbClr val="454545"/>
                </a:solidFill>
                <a:latin typeface="Verdana" panose="020B0604030504040204" pitchFamily="34" charset="0"/>
              </a:rPr>
              <a:t>. This gives programs like </a:t>
            </a:r>
            <a:r>
              <a:rPr lang="en-US" altLang="ja-JP" b="1" dirty="0">
                <a:solidFill>
                  <a:srgbClr val="663366"/>
                </a:solidFill>
                <a:latin typeface="Verdana" panose="020B0604030504040204" pitchFamily="34" charset="0"/>
                <a:hlinkClick r:id="rId7"/>
              </a:rPr>
              <a:t>vi</a:t>
            </a:r>
            <a:r>
              <a:rPr lang="en-US" altLang="ja-JP" dirty="0">
                <a:solidFill>
                  <a:srgbClr val="454545"/>
                </a:solidFill>
                <a:latin typeface="Verdana" panose="020B0604030504040204" pitchFamily="34" charset="0"/>
              </a:rPr>
              <a:t> time to save the file being edited, </a:t>
            </a:r>
            <a:r>
              <a:rPr lang="en-US" altLang="ja-JP" dirty="0">
                <a:solidFill>
                  <a:srgbClr val="663366"/>
                </a:solidFill>
                <a:latin typeface="Verdana" panose="020B0604030504040204" pitchFamily="34" charset="0"/>
                <a:hlinkClick r:id="rId8"/>
              </a:rPr>
              <a:t>mail</a:t>
            </a:r>
            <a:r>
              <a:rPr lang="en-US" altLang="ja-JP" dirty="0">
                <a:solidFill>
                  <a:srgbClr val="454545"/>
                </a:solidFill>
                <a:latin typeface="Verdana" panose="020B0604030504040204" pitchFamily="34" charset="0"/>
              </a:rPr>
              <a:t> </a:t>
            </a:r>
            <a:r>
              <a:rPr lang="en-US" altLang="ja-JP" dirty="0" err="1">
                <a:solidFill>
                  <a:srgbClr val="454545"/>
                </a:solidFill>
                <a:latin typeface="Verdana" panose="020B0604030504040204" pitchFamily="34" charset="0"/>
              </a:rPr>
              <a:t>and</a:t>
            </a:r>
            <a:r>
              <a:rPr lang="en-US" altLang="ja-JP" dirty="0" err="1">
                <a:solidFill>
                  <a:srgbClr val="663366"/>
                </a:solidFill>
                <a:latin typeface="Verdana" panose="020B0604030504040204" pitchFamily="34" charset="0"/>
                <a:hlinkClick r:id="rId9"/>
              </a:rPr>
              <a:t>news</a:t>
            </a:r>
            <a:r>
              <a:rPr lang="en-US" altLang="ja-JP" dirty="0">
                <a:solidFill>
                  <a:srgbClr val="454545"/>
                </a:solidFill>
                <a:latin typeface="Verdana" panose="020B0604030504040204" pitchFamily="34" charset="0"/>
              </a:rPr>
              <a:t> processing programs a chance to exit cleanly, etc.</a:t>
            </a:r>
          </a:p>
          <a:p>
            <a:r>
              <a:rPr lang="en-US" altLang="ja-JP" b="1" dirty="0">
                <a:solidFill>
                  <a:srgbClr val="454545"/>
                </a:solidFill>
                <a:latin typeface="Verdana" panose="020B0604030504040204" pitchFamily="34" charset="0"/>
              </a:rPr>
              <a:t>shutdown</a:t>
            </a:r>
            <a:r>
              <a:rPr lang="en-US" altLang="ja-JP" dirty="0">
                <a:solidFill>
                  <a:srgbClr val="454545"/>
                </a:solidFill>
                <a:latin typeface="Verdana" panose="020B0604030504040204" pitchFamily="34" charset="0"/>
              </a:rPr>
              <a:t> does its job by </a:t>
            </a:r>
            <a:r>
              <a:rPr lang="en-US" altLang="ja-JP" dirty="0" err="1">
                <a:solidFill>
                  <a:srgbClr val="454545"/>
                </a:solidFill>
                <a:latin typeface="Verdana" panose="020B0604030504040204" pitchFamily="34" charset="0"/>
              </a:rPr>
              <a:t>signalling</a:t>
            </a:r>
            <a:r>
              <a:rPr lang="en-US" altLang="ja-JP" dirty="0">
                <a:solidFill>
                  <a:srgbClr val="454545"/>
                </a:solidFill>
                <a:latin typeface="Verdana" panose="020B0604030504040204" pitchFamily="34" charset="0"/>
              </a:rPr>
              <a:t> the </a:t>
            </a:r>
            <a:r>
              <a:rPr lang="en-US" altLang="ja-JP" b="1" dirty="0" err="1">
                <a:solidFill>
                  <a:srgbClr val="663366"/>
                </a:solidFill>
                <a:latin typeface="Verdana" panose="020B0604030504040204" pitchFamily="34" charset="0"/>
                <a:hlinkClick r:id="rId10"/>
              </a:rPr>
              <a:t>init</a:t>
            </a:r>
            <a:r>
              <a:rPr lang="en-US" altLang="ja-JP" dirty="0">
                <a:solidFill>
                  <a:srgbClr val="454545"/>
                </a:solidFill>
                <a:latin typeface="Verdana" panose="020B0604030504040204" pitchFamily="34" charset="0"/>
              </a:rPr>
              <a:t> process, asking it to change </a:t>
            </a:r>
            <a:r>
              <a:rPr lang="en-US" altLang="ja-JP" dirty="0" err="1">
                <a:solidFill>
                  <a:srgbClr val="454545"/>
                </a:solidFill>
                <a:latin typeface="Verdana" panose="020B0604030504040204" pitchFamily="34" charset="0"/>
              </a:rPr>
              <a:t>the</a:t>
            </a:r>
            <a:r>
              <a:rPr lang="en-US" altLang="ja-JP" dirty="0" err="1">
                <a:solidFill>
                  <a:srgbClr val="663366"/>
                </a:solidFill>
                <a:latin typeface="Verdana" panose="020B0604030504040204" pitchFamily="34" charset="0"/>
                <a:hlinkClick r:id="rId11"/>
              </a:rPr>
              <a:t>runlevel</a:t>
            </a:r>
            <a:r>
              <a:rPr lang="en-US" altLang="ja-JP" dirty="0">
                <a:solidFill>
                  <a:srgbClr val="454545"/>
                </a:solidFill>
                <a:latin typeface="Verdana" panose="020B0604030504040204" pitchFamily="34" charset="0"/>
              </a:rPr>
              <a:t>. </a:t>
            </a:r>
            <a:r>
              <a:rPr lang="en-US" altLang="ja-JP" dirty="0" err="1">
                <a:solidFill>
                  <a:srgbClr val="454545"/>
                </a:solidFill>
                <a:latin typeface="Verdana" panose="020B0604030504040204" pitchFamily="34" charset="0"/>
              </a:rPr>
              <a:t>Runlevel</a:t>
            </a:r>
            <a:r>
              <a:rPr lang="en-US" altLang="ja-JP" dirty="0">
                <a:solidFill>
                  <a:srgbClr val="454545"/>
                </a:solidFill>
                <a:latin typeface="Verdana" panose="020B0604030504040204" pitchFamily="34" charset="0"/>
              </a:rPr>
              <a:t> 0 is used to </a:t>
            </a:r>
            <a:r>
              <a:rPr lang="en-US" altLang="ja-JP" dirty="0">
                <a:solidFill>
                  <a:srgbClr val="663366"/>
                </a:solidFill>
                <a:latin typeface="Verdana" panose="020B0604030504040204" pitchFamily="34" charset="0"/>
                <a:hlinkClick r:id="rId12"/>
              </a:rPr>
              <a:t>halt</a:t>
            </a:r>
            <a:r>
              <a:rPr lang="en-US" altLang="ja-JP" dirty="0">
                <a:solidFill>
                  <a:srgbClr val="454545"/>
                </a:solidFill>
                <a:latin typeface="Verdana" panose="020B0604030504040204" pitchFamily="34" charset="0"/>
              </a:rPr>
              <a:t> the system, </a:t>
            </a:r>
            <a:r>
              <a:rPr lang="en-US" altLang="ja-JP" dirty="0" err="1">
                <a:solidFill>
                  <a:srgbClr val="454545"/>
                </a:solidFill>
                <a:latin typeface="Verdana" panose="020B0604030504040204" pitchFamily="34" charset="0"/>
              </a:rPr>
              <a:t>runlevel</a:t>
            </a:r>
            <a:r>
              <a:rPr lang="en-US" altLang="ja-JP" dirty="0">
                <a:solidFill>
                  <a:srgbClr val="454545"/>
                </a:solidFill>
                <a:latin typeface="Verdana" panose="020B0604030504040204" pitchFamily="34" charset="0"/>
              </a:rPr>
              <a:t> 6 is used to </a:t>
            </a:r>
            <a:r>
              <a:rPr lang="en-US" altLang="ja-JP" dirty="0">
                <a:solidFill>
                  <a:srgbClr val="663366"/>
                </a:solidFill>
                <a:latin typeface="Verdana" panose="020B0604030504040204" pitchFamily="34" charset="0"/>
                <a:hlinkClick r:id="rId13"/>
              </a:rPr>
              <a:t>reboot</a:t>
            </a:r>
            <a:r>
              <a:rPr lang="en-US" altLang="ja-JP" dirty="0">
                <a:solidFill>
                  <a:srgbClr val="454545"/>
                </a:solidFill>
                <a:latin typeface="Verdana" panose="020B0604030504040204" pitchFamily="34" charset="0"/>
              </a:rPr>
              <a:t> the system, and </a:t>
            </a:r>
            <a:r>
              <a:rPr lang="en-US" altLang="ja-JP" dirty="0" err="1">
                <a:solidFill>
                  <a:srgbClr val="454545"/>
                </a:solidFill>
                <a:latin typeface="Verdana" panose="020B0604030504040204" pitchFamily="34" charset="0"/>
              </a:rPr>
              <a:t>runlevel</a:t>
            </a:r>
            <a:r>
              <a:rPr lang="en-US" altLang="ja-JP" dirty="0">
                <a:solidFill>
                  <a:srgbClr val="454545"/>
                </a:solidFill>
                <a:latin typeface="Verdana" panose="020B0604030504040204" pitchFamily="34" charset="0"/>
              </a:rPr>
              <a:t> 1 is used to put the system into a state where administrative tasks can be performed (single-user mode). </a:t>
            </a:r>
            <a:r>
              <a:rPr lang="en-US" altLang="ja-JP" dirty="0" err="1">
                <a:solidFill>
                  <a:srgbClr val="454545"/>
                </a:solidFill>
                <a:latin typeface="Verdana" panose="020B0604030504040204" pitchFamily="34" charset="0"/>
              </a:rPr>
              <a:t>Runlevel</a:t>
            </a:r>
            <a:r>
              <a:rPr lang="en-US" altLang="ja-JP" dirty="0">
                <a:solidFill>
                  <a:srgbClr val="454545"/>
                </a:solidFill>
                <a:latin typeface="Verdana" panose="020B0604030504040204" pitchFamily="34" charset="0"/>
              </a:rPr>
              <a:t> 1 is the default, unless the </a:t>
            </a:r>
            <a:r>
              <a:rPr lang="en-US" altLang="ja-JP" b="1" dirty="0">
                <a:solidFill>
                  <a:srgbClr val="454545"/>
                </a:solidFill>
                <a:latin typeface="Verdana" panose="020B0604030504040204" pitchFamily="34" charset="0"/>
              </a:rPr>
              <a:t>-</a:t>
            </a:r>
            <a:r>
              <a:rPr lang="en-US" altLang="ja-JP" b="1" dirty="0" err="1">
                <a:solidFill>
                  <a:srgbClr val="454545"/>
                </a:solidFill>
                <a:latin typeface="Verdana" panose="020B0604030504040204" pitchFamily="34" charset="0"/>
              </a:rPr>
              <a:t>h</a:t>
            </a:r>
            <a:r>
              <a:rPr lang="en-US" altLang="ja-JP" dirty="0" err="1">
                <a:solidFill>
                  <a:srgbClr val="454545"/>
                </a:solidFill>
                <a:latin typeface="Verdana" panose="020B0604030504040204" pitchFamily="34" charset="0"/>
              </a:rPr>
              <a:t>or</a:t>
            </a:r>
            <a:r>
              <a:rPr lang="en-US" altLang="ja-JP" dirty="0">
                <a:solidFill>
                  <a:srgbClr val="454545"/>
                </a:solidFill>
                <a:latin typeface="Verdana" panose="020B0604030504040204" pitchFamily="34" charset="0"/>
              </a:rPr>
              <a:t> </a:t>
            </a:r>
            <a:r>
              <a:rPr lang="en-US" altLang="ja-JP" b="1" dirty="0">
                <a:solidFill>
                  <a:srgbClr val="454545"/>
                </a:solidFill>
                <a:latin typeface="Verdana" panose="020B0604030504040204" pitchFamily="34" charset="0"/>
              </a:rPr>
              <a:t>-r</a:t>
            </a:r>
            <a:r>
              <a:rPr lang="en-US" altLang="ja-JP" dirty="0">
                <a:solidFill>
                  <a:srgbClr val="454545"/>
                </a:solidFill>
                <a:latin typeface="Verdana" panose="020B0604030504040204" pitchFamily="34" charset="0"/>
              </a:rPr>
              <a:t> options are specified.</a:t>
            </a:r>
            <a:endParaRPr lang="en-US" altLang="ja-JP" b="0" i="0" dirty="0">
              <a:solidFill>
                <a:srgbClr val="454545"/>
              </a:solidFill>
              <a:effectLst/>
              <a:latin typeface="Verdana" panose="020B0604030504040204" pitchFamily="34" charset="0"/>
            </a:endParaRPr>
          </a:p>
        </p:txBody>
      </p:sp>
    </p:spTree>
    <p:extLst>
      <p:ext uri="{BB962C8B-B14F-4D97-AF65-F5344CB8AC3E}">
        <p14:creationId xmlns:p14="http://schemas.microsoft.com/office/powerpoint/2010/main" val="14630479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2845" y="223935"/>
            <a:ext cx="3186311" cy="584775"/>
          </a:xfrm>
          <a:prstGeom prst="rect">
            <a:avLst/>
          </a:prstGeom>
          <a:noFill/>
        </p:spPr>
        <p:txBody>
          <a:bodyPr wrap="square" rtlCol="0">
            <a:spAutoFit/>
          </a:bodyPr>
          <a:lstStyle/>
          <a:p>
            <a:r>
              <a:rPr kumimoji="1" lang="en-US" altLang="ja-JP" sz="3200" b="1" dirty="0" smtClean="0">
                <a:solidFill>
                  <a:schemeClr val="accent1"/>
                </a:solidFill>
              </a:rPr>
              <a:t>Linux File type</a:t>
            </a:r>
            <a:endParaRPr kumimoji="1" lang="ja-JP" altLang="en-US" sz="3200" b="1"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766" y="1091937"/>
            <a:ext cx="4486901" cy="8573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78" y="1091937"/>
            <a:ext cx="6058746" cy="33056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592" y="5277042"/>
            <a:ext cx="6030167" cy="933580"/>
          </a:xfrm>
          <a:prstGeom prst="rect">
            <a:avLst/>
          </a:prstGeom>
        </p:spPr>
      </p:pic>
      <p:sp>
        <p:nvSpPr>
          <p:cNvPr id="8" name="Rectangle 7"/>
          <p:cNvSpPr/>
          <p:nvPr/>
        </p:nvSpPr>
        <p:spPr>
          <a:xfrm>
            <a:off x="47613" y="4757712"/>
            <a:ext cx="11249054" cy="430887"/>
          </a:xfrm>
          <a:prstGeom prst="rect">
            <a:avLst/>
          </a:prstGeom>
        </p:spPr>
        <p:txBody>
          <a:bodyPr wrap="square">
            <a:spAutoFit/>
          </a:bodyPr>
          <a:lstStyle/>
          <a:p>
            <a:r>
              <a:rPr lang="en-US" altLang="ja-JP" sz="1100" b="1" dirty="0">
                <a:solidFill>
                  <a:srgbClr val="000000"/>
                </a:solidFill>
                <a:latin typeface="verdana" panose="020B0604030504040204" pitchFamily="34" charset="0"/>
              </a:rPr>
              <a:t>file</a:t>
            </a:r>
            <a:r>
              <a:rPr lang="en-US" altLang="ja-JP" sz="1100" dirty="0">
                <a:solidFill>
                  <a:srgbClr val="000000"/>
                </a:solidFill>
                <a:latin typeface="verdana" panose="020B0604030504040204" pitchFamily="34" charset="0"/>
              </a:rPr>
              <a:t> [ </a:t>
            </a:r>
            <a:r>
              <a:rPr lang="en-US" altLang="ja-JP" sz="1100" b="1" dirty="0">
                <a:solidFill>
                  <a:srgbClr val="000000"/>
                </a:solidFill>
                <a:latin typeface="verdana" panose="020B0604030504040204" pitchFamily="34" charset="0"/>
              </a:rPr>
              <a:t>-</a:t>
            </a:r>
            <a:r>
              <a:rPr lang="en-US" altLang="ja-JP" sz="1100" b="1" dirty="0" err="1">
                <a:solidFill>
                  <a:srgbClr val="000000"/>
                </a:solidFill>
                <a:latin typeface="verdana" panose="020B0604030504040204" pitchFamily="34" charset="0"/>
              </a:rPr>
              <a:t>bchikLnNprsvz</a:t>
            </a:r>
            <a:r>
              <a:rPr lang="en-US" altLang="ja-JP" sz="1100" dirty="0">
                <a:solidFill>
                  <a:srgbClr val="000000"/>
                </a:solidFill>
                <a:latin typeface="verdana" panose="020B0604030504040204" pitchFamily="34" charset="0"/>
              </a:rPr>
              <a:t> ] [ </a:t>
            </a:r>
            <a:r>
              <a:rPr lang="en-US" altLang="ja-JP" sz="1100" b="1" dirty="0">
                <a:solidFill>
                  <a:srgbClr val="000000"/>
                </a:solidFill>
                <a:latin typeface="verdana" panose="020B0604030504040204" pitchFamily="34" charset="0"/>
              </a:rPr>
              <a:t>-f</a:t>
            </a:r>
            <a:r>
              <a:rPr lang="en-US" altLang="ja-JP" sz="1100" dirty="0">
                <a:solidFill>
                  <a:srgbClr val="000000"/>
                </a:solidFill>
                <a:latin typeface="verdana" panose="020B0604030504040204" pitchFamily="34" charset="0"/>
              </a:rPr>
              <a:t> </a:t>
            </a:r>
            <a:r>
              <a:rPr lang="en-US" altLang="ja-JP" sz="1100" i="1" dirty="0" err="1">
                <a:solidFill>
                  <a:srgbClr val="000000"/>
                </a:solidFill>
                <a:latin typeface="verdana" panose="020B0604030504040204" pitchFamily="34" charset="0"/>
              </a:rPr>
              <a:t>namefile</a:t>
            </a:r>
            <a:r>
              <a:rPr lang="en-US" altLang="ja-JP" sz="1100" dirty="0">
                <a:solidFill>
                  <a:srgbClr val="000000"/>
                </a:solidFill>
                <a:latin typeface="verdana" panose="020B0604030504040204" pitchFamily="34" charset="0"/>
              </a:rPr>
              <a:t> ] [ </a:t>
            </a:r>
            <a:r>
              <a:rPr lang="en-US" altLang="ja-JP" sz="1100" b="1" dirty="0">
                <a:solidFill>
                  <a:srgbClr val="000000"/>
                </a:solidFill>
                <a:latin typeface="verdana" panose="020B0604030504040204" pitchFamily="34" charset="0"/>
              </a:rPr>
              <a:t>-F</a:t>
            </a:r>
            <a:r>
              <a:rPr lang="en-US" altLang="ja-JP" sz="1100" dirty="0">
                <a:solidFill>
                  <a:srgbClr val="000000"/>
                </a:solidFill>
                <a:latin typeface="verdana" panose="020B0604030504040204" pitchFamily="34" charset="0"/>
              </a:rPr>
              <a:t> </a:t>
            </a:r>
            <a:r>
              <a:rPr lang="en-US" altLang="ja-JP" sz="1100" i="1" dirty="0">
                <a:solidFill>
                  <a:srgbClr val="000000"/>
                </a:solidFill>
                <a:latin typeface="verdana" panose="020B0604030504040204" pitchFamily="34" charset="0"/>
              </a:rPr>
              <a:t>separator</a:t>
            </a:r>
            <a:r>
              <a:rPr lang="en-US" altLang="ja-JP" sz="1100" dirty="0">
                <a:solidFill>
                  <a:srgbClr val="000000"/>
                </a:solidFill>
                <a:latin typeface="verdana" panose="020B0604030504040204" pitchFamily="34" charset="0"/>
              </a:rPr>
              <a:t> ] [ </a:t>
            </a:r>
            <a:r>
              <a:rPr lang="en-US" altLang="ja-JP" sz="1100" b="1" dirty="0">
                <a:solidFill>
                  <a:srgbClr val="000000"/>
                </a:solidFill>
                <a:latin typeface="verdana" panose="020B0604030504040204" pitchFamily="34" charset="0"/>
              </a:rPr>
              <a:t>-m</a:t>
            </a:r>
            <a:r>
              <a:rPr lang="en-US" altLang="ja-JP" sz="1100" dirty="0">
                <a:solidFill>
                  <a:srgbClr val="000000"/>
                </a:solidFill>
                <a:latin typeface="verdana" panose="020B0604030504040204" pitchFamily="34" charset="0"/>
              </a:rPr>
              <a:t> </a:t>
            </a:r>
            <a:r>
              <a:rPr lang="en-US" altLang="ja-JP" sz="1100" i="1" dirty="0" err="1">
                <a:solidFill>
                  <a:srgbClr val="000000"/>
                </a:solidFill>
                <a:latin typeface="verdana" panose="020B0604030504040204" pitchFamily="34" charset="0"/>
              </a:rPr>
              <a:t>magicfiles</a:t>
            </a:r>
            <a:r>
              <a:rPr lang="en-US" altLang="ja-JP" sz="1100" dirty="0">
                <a:solidFill>
                  <a:srgbClr val="000000"/>
                </a:solidFill>
                <a:latin typeface="verdana" panose="020B0604030504040204" pitchFamily="34" charset="0"/>
              </a:rPr>
              <a:t> ] </a:t>
            </a:r>
            <a:r>
              <a:rPr lang="en-US" altLang="ja-JP" sz="1100" i="1" dirty="0">
                <a:solidFill>
                  <a:srgbClr val="000000"/>
                </a:solidFill>
                <a:latin typeface="verdana" panose="020B0604030504040204" pitchFamily="34" charset="0"/>
              </a:rPr>
              <a:t>file</a:t>
            </a:r>
            <a:r>
              <a:rPr lang="en-US" altLang="ja-JP" sz="1100" dirty="0">
                <a:solidFill>
                  <a:srgbClr val="000000"/>
                </a:solidFill>
                <a:latin typeface="verdana" panose="020B0604030504040204" pitchFamily="34" charset="0"/>
              </a:rPr>
              <a:t> ... </a:t>
            </a:r>
            <a:r>
              <a:rPr lang="en-US" altLang="ja-JP" sz="1100" dirty="0"/>
              <a:t/>
            </a:r>
            <a:br>
              <a:rPr lang="en-US" altLang="ja-JP" sz="1100" dirty="0"/>
            </a:br>
            <a:r>
              <a:rPr lang="en-US" altLang="ja-JP" sz="1100" b="1" dirty="0">
                <a:solidFill>
                  <a:srgbClr val="000000"/>
                </a:solidFill>
                <a:latin typeface="verdana" panose="020B0604030504040204" pitchFamily="34" charset="0"/>
              </a:rPr>
              <a:t>file</a:t>
            </a:r>
            <a:r>
              <a:rPr lang="en-US" altLang="ja-JP" sz="1100" dirty="0">
                <a:solidFill>
                  <a:srgbClr val="000000"/>
                </a:solidFill>
                <a:latin typeface="verdana" panose="020B0604030504040204" pitchFamily="34" charset="0"/>
              </a:rPr>
              <a:t> </a:t>
            </a:r>
            <a:r>
              <a:rPr lang="en-US" altLang="ja-JP" sz="1100" b="1" dirty="0">
                <a:solidFill>
                  <a:srgbClr val="000000"/>
                </a:solidFill>
                <a:latin typeface="verdana" panose="020B0604030504040204" pitchFamily="34" charset="0"/>
              </a:rPr>
              <a:t>-C</a:t>
            </a:r>
            <a:r>
              <a:rPr lang="en-US" altLang="ja-JP" sz="1100" dirty="0">
                <a:solidFill>
                  <a:srgbClr val="000000"/>
                </a:solidFill>
                <a:latin typeface="verdana" panose="020B0604030504040204" pitchFamily="34" charset="0"/>
              </a:rPr>
              <a:t> [ </a:t>
            </a:r>
            <a:r>
              <a:rPr lang="en-US" altLang="ja-JP" sz="1100" b="1" dirty="0">
                <a:solidFill>
                  <a:srgbClr val="000000"/>
                </a:solidFill>
                <a:latin typeface="verdana" panose="020B0604030504040204" pitchFamily="34" charset="0"/>
              </a:rPr>
              <a:t>-m</a:t>
            </a:r>
            <a:r>
              <a:rPr lang="en-US" altLang="ja-JP" sz="1100" dirty="0">
                <a:solidFill>
                  <a:srgbClr val="000000"/>
                </a:solidFill>
                <a:latin typeface="verdana" panose="020B0604030504040204" pitchFamily="34" charset="0"/>
              </a:rPr>
              <a:t> </a:t>
            </a:r>
            <a:r>
              <a:rPr lang="en-US" altLang="ja-JP" sz="1100" dirty="0" err="1">
                <a:solidFill>
                  <a:srgbClr val="000000"/>
                </a:solidFill>
                <a:latin typeface="verdana" panose="020B0604030504040204" pitchFamily="34" charset="0"/>
              </a:rPr>
              <a:t>magicfile</a:t>
            </a:r>
            <a:r>
              <a:rPr lang="en-US" altLang="ja-JP" sz="1100" dirty="0">
                <a:solidFill>
                  <a:srgbClr val="000000"/>
                </a:solidFill>
                <a:latin typeface="verdana" panose="020B0604030504040204" pitchFamily="34" charset="0"/>
              </a:rPr>
              <a:t> ]</a:t>
            </a:r>
            <a:endParaRPr lang="ja-JP" altLang="en-US" sz="1100" dirty="0"/>
          </a:p>
        </p:txBody>
      </p:sp>
      <p:sp>
        <p:nvSpPr>
          <p:cNvPr id="10" name="Rectangle 9"/>
          <p:cNvSpPr/>
          <p:nvPr/>
        </p:nvSpPr>
        <p:spPr>
          <a:xfrm>
            <a:off x="47613" y="5345282"/>
            <a:ext cx="3557833" cy="369332"/>
          </a:xfrm>
          <a:prstGeom prst="rect">
            <a:avLst/>
          </a:prstGeom>
        </p:spPr>
        <p:txBody>
          <a:bodyPr wrap="none">
            <a:spAutoFit/>
          </a:bodyPr>
          <a:lstStyle/>
          <a:p>
            <a:r>
              <a:rPr lang="en-US" altLang="ja-JP" dirty="0" smtClean="0">
                <a:solidFill>
                  <a:srgbClr val="000000"/>
                </a:solidFill>
                <a:latin typeface="verdana" panose="020B0604030504040204" pitchFamily="34" charset="0"/>
              </a:rPr>
              <a:t>Function- </a:t>
            </a:r>
            <a:r>
              <a:rPr lang="en-US" altLang="ja-JP" dirty="0">
                <a:solidFill>
                  <a:srgbClr val="000000"/>
                </a:solidFill>
                <a:latin typeface="verdana" panose="020B0604030504040204" pitchFamily="34" charset="0"/>
              </a:rPr>
              <a:t>determine file type</a:t>
            </a:r>
            <a:endParaRPr lang="ja-JP" alt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766" y="2858140"/>
            <a:ext cx="2791215" cy="990738"/>
          </a:xfrm>
          <a:prstGeom prst="rect">
            <a:avLst/>
          </a:prstGeom>
        </p:spPr>
      </p:pic>
      <p:sp>
        <p:nvSpPr>
          <p:cNvPr id="13" name="TextBox 12"/>
          <p:cNvSpPr txBox="1"/>
          <p:nvPr/>
        </p:nvSpPr>
        <p:spPr>
          <a:xfrm>
            <a:off x="209778" y="6363478"/>
            <a:ext cx="6490879" cy="369332"/>
          </a:xfrm>
          <a:prstGeom prst="rect">
            <a:avLst/>
          </a:prstGeom>
          <a:noFill/>
        </p:spPr>
        <p:txBody>
          <a:bodyPr wrap="none" rtlCol="0">
            <a:spAutoFit/>
          </a:bodyPr>
          <a:lstStyle/>
          <a:p>
            <a:r>
              <a:rPr kumimoji="1" lang="en-US" altLang="ja-JP" dirty="0" smtClean="0"/>
              <a:t>File * : will display all files and its types in current directory</a:t>
            </a:r>
            <a:endParaRPr kumimoji="1" lang="ja-JP" altLang="en-US" dirty="0"/>
          </a:p>
        </p:txBody>
      </p:sp>
    </p:spTree>
    <p:extLst>
      <p:ext uri="{BB962C8B-B14F-4D97-AF65-F5344CB8AC3E}">
        <p14:creationId xmlns:p14="http://schemas.microsoft.com/office/powerpoint/2010/main" val="659697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00867" y="2525877"/>
            <a:ext cx="6590266" cy="1200329"/>
          </a:xfrm>
          <a:prstGeom prst="rect">
            <a:avLst/>
          </a:prstGeom>
        </p:spPr>
        <p:txBody>
          <a:bodyPr wrap="none">
            <a:spAutoFit/>
          </a:bodyPr>
          <a:lstStyle/>
          <a:p>
            <a:r>
              <a:rPr kumimoji="1" lang="en-US" altLang="ja-JP" sz="7200" b="1" dirty="0"/>
              <a:t>File Permission</a:t>
            </a:r>
            <a:endParaRPr kumimoji="1" lang="ja-JP" altLang="en-US" sz="7200" b="1" dirty="0"/>
          </a:p>
        </p:txBody>
      </p:sp>
    </p:spTree>
    <p:extLst>
      <p:ext uri="{BB962C8B-B14F-4D97-AF65-F5344CB8AC3E}">
        <p14:creationId xmlns:p14="http://schemas.microsoft.com/office/powerpoint/2010/main" val="1150229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542" y="0"/>
            <a:ext cx="3004458" cy="584775"/>
          </a:xfrm>
          <a:prstGeom prst="rect">
            <a:avLst/>
          </a:prstGeom>
          <a:noFill/>
        </p:spPr>
        <p:txBody>
          <a:bodyPr wrap="square" rtlCol="0">
            <a:spAutoFit/>
          </a:bodyPr>
          <a:lstStyle/>
          <a:p>
            <a:r>
              <a:rPr kumimoji="1" lang="en-US" altLang="ja-JP" sz="3200" b="1" dirty="0" smtClean="0">
                <a:solidFill>
                  <a:schemeClr val="accent1"/>
                </a:solidFill>
              </a:rPr>
              <a:t>File Permission</a:t>
            </a:r>
            <a:endParaRPr kumimoji="1" lang="ja-JP" altLang="en-US" sz="3200" b="1" dirty="0">
              <a:solidFill>
                <a:schemeClr val="accent1"/>
              </a:solidFill>
            </a:endParaRPr>
          </a:p>
        </p:txBody>
      </p:sp>
      <p:sp>
        <p:nvSpPr>
          <p:cNvPr id="4" name="Rectangle 3"/>
          <p:cNvSpPr/>
          <p:nvPr/>
        </p:nvSpPr>
        <p:spPr>
          <a:xfrm>
            <a:off x="0" y="754700"/>
            <a:ext cx="6096000" cy="1200329"/>
          </a:xfrm>
          <a:prstGeom prst="rect">
            <a:avLst/>
          </a:prstGeom>
        </p:spPr>
        <p:txBody>
          <a:bodyPr>
            <a:spAutoFit/>
          </a:bodyPr>
          <a:lstStyle/>
          <a:p>
            <a:pPr>
              <a:buFont typeface="Arial" panose="020B0604020202020204" pitchFamily="34" charset="0"/>
              <a:buChar char="•"/>
            </a:pPr>
            <a:r>
              <a:rPr lang="en-US" altLang="ja-JP" b="1" dirty="0">
                <a:solidFill>
                  <a:srgbClr val="333333"/>
                </a:solidFill>
                <a:latin typeface="Helvetica Neue"/>
              </a:rPr>
              <a:t>r</a:t>
            </a:r>
            <a:r>
              <a:rPr lang="en-US" altLang="ja-JP" dirty="0">
                <a:solidFill>
                  <a:srgbClr val="333333"/>
                </a:solidFill>
                <a:latin typeface="Helvetica Neue"/>
              </a:rPr>
              <a:t> read - you may view the contents of the file.</a:t>
            </a:r>
          </a:p>
          <a:p>
            <a:pPr>
              <a:buFont typeface="Arial" panose="020B0604020202020204" pitchFamily="34" charset="0"/>
              <a:buChar char="•"/>
            </a:pPr>
            <a:r>
              <a:rPr lang="en-US" altLang="ja-JP" b="1" dirty="0">
                <a:solidFill>
                  <a:srgbClr val="333333"/>
                </a:solidFill>
                <a:latin typeface="Helvetica Neue"/>
              </a:rPr>
              <a:t>w</a:t>
            </a:r>
            <a:r>
              <a:rPr lang="en-US" altLang="ja-JP" dirty="0">
                <a:solidFill>
                  <a:srgbClr val="333333"/>
                </a:solidFill>
                <a:latin typeface="Helvetica Neue"/>
              </a:rPr>
              <a:t> write - you may change the contents of the file.</a:t>
            </a:r>
          </a:p>
          <a:p>
            <a:pPr>
              <a:buFont typeface="Arial" panose="020B0604020202020204" pitchFamily="34" charset="0"/>
              <a:buChar char="•"/>
            </a:pPr>
            <a:r>
              <a:rPr lang="en-US" altLang="ja-JP" b="1" dirty="0">
                <a:solidFill>
                  <a:srgbClr val="333333"/>
                </a:solidFill>
                <a:latin typeface="Helvetica Neue"/>
              </a:rPr>
              <a:t>x</a:t>
            </a:r>
            <a:r>
              <a:rPr lang="en-US" altLang="ja-JP" dirty="0">
                <a:solidFill>
                  <a:srgbClr val="333333"/>
                </a:solidFill>
                <a:latin typeface="Helvetica Neue"/>
              </a:rPr>
              <a:t> execute - you may execute or run the file if it is a program or script.</a:t>
            </a:r>
            <a:endParaRPr lang="en-US" altLang="ja-JP" b="0" i="0" dirty="0">
              <a:solidFill>
                <a:srgbClr val="333333"/>
              </a:solidFill>
              <a:effectLst/>
              <a:latin typeface="Helvetica Neue"/>
            </a:endParaRPr>
          </a:p>
        </p:txBody>
      </p:sp>
      <p:sp>
        <p:nvSpPr>
          <p:cNvPr id="5" name="Rectangle 4"/>
          <p:cNvSpPr/>
          <p:nvPr/>
        </p:nvSpPr>
        <p:spPr>
          <a:xfrm>
            <a:off x="0" y="2017882"/>
            <a:ext cx="6096000" cy="2031325"/>
          </a:xfrm>
          <a:prstGeom prst="rect">
            <a:avLst/>
          </a:prstGeom>
        </p:spPr>
        <p:txBody>
          <a:bodyPr>
            <a:spAutoFit/>
          </a:bodyPr>
          <a:lstStyle/>
          <a:p>
            <a:pPr>
              <a:buFont typeface="Arial" panose="020B0604020202020204" pitchFamily="34" charset="0"/>
              <a:buChar char="•"/>
            </a:pPr>
            <a:r>
              <a:rPr lang="en-US" altLang="ja-JP" b="1" dirty="0">
                <a:solidFill>
                  <a:srgbClr val="333333"/>
                </a:solidFill>
                <a:latin typeface="Helvetica Neue"/>
              </a:rPr>
              <a:t>owner</a:t>
            </a:r>
            <a:r>
              <a:rPr lang="en-US" altLang="ja-JP" dirty="0">
                <a:solidFill>
                  <a:srgbClr val="333333"/>
                </a:solidFill>
                <a:latin typeface="Helvetica Neue"/>
              </a:rPr>
              <a:t> - a single person who owns the file. (typically the person who created the file but ownership may be granted to some one else by certain users)</a:t>
            </a:r>
          </a:p>
          <a:p>
            <a:pPr>
              <a:buFont typeface="Arial" panose="020B0604020202020204" pitchFamily="34" charset="0"/>
              <a:buChar char="•"/>
            </a:pPr>
            <a:r>
              <a:rPr lang="en-US" altLang="ja-JP" b="1" dirty="0">
                <a:solidFill>
                  <a:srgbClr val="333333"/>
                </a:solidFill>
                <a:latin typeface="Helvetica Neue"/>
              </a:rPr>
              <a:t>group</a:t>
            </a:r>
            <a:r>
              <a:rPr lang="en-US" altLang="ja-JP" dirty="0">
                <a:solidFill>
                  <a:srgbClr val="333333"/>
                </a:solidFill>
                <a:latin typeface="Helvetica Neue"/>
              </a:rPr>
              <a:t> - every file belongs to a single group.</a:t>
            </a:r>
          </a:p>
          <a:p>
            <a:pPr>
              <a:buFont typeface="Arial" panose="020B0604020202020204" pitchFamily="34" charset="0"/>
              <a:buChar char="•"/>
            </a:pPr>
            <a:r>
              <a:rPr lang="en-US" altLang="ja-JP" b="1" dirty="0">
                <a:solidFill>
                  <a:srgbClr val="333333"/>
                </a:solidFill>
                <a:latin typeface="Helvetica Neue"/>
              </a:rPr>
              <a:t>others</a:t>
            </a:r>
            <a:r>
              <a:rPr lang="en-US" altLang="ja-JP" dirty="0">
                <a:solidFill>
                  <a:srgbClr val="333333"/>
                </a:solidFill>
                <a:latin typeface="Helvetica Neue"/>
              </a:rPr>
              <a:t> - everyone else who is not in the group or the owner.</a:t>
            </a:r>
            <a:endParaRPr lang="en-US" altLang="ja-JP" b="0" i="0" dirty="0">
              <a:solidFill>
                <a:srgbClr val="333333"/>
              </a:solidFill>
              <a:effectLst/>
              <a:latin typeface="Helvetica Neue"/>
            </a:endParaRPr>
          </a:p>
        </p:txBody>
      </p:sp>
      <p:sp>
        <p:nvSpPr>
          <p:cNvPr id="6" name="Rectangle 5"/>
          <p:cNvSpPr/>
          <p:nvPr/>
        </p:nvSpPr>
        <p:spPr>
          <a:xfrm>
            <a:off x="7727263" y="1121585"/>
            <a:ext cx="3479279" cy="646331"/>
          </a:xfrm>
          <a:prstGeom prst="rect">
            <a:avLst/>
          </a:prstGeom>
        </p:spPr>
        <p:txBody>
          <a:bodyPr wrap="square">
            <a:spAutoFit/>
          </a:bodyPr>
          <a:lstStyle/>
          <a:p>
            <a:r>
              <a:rPr lang="en-US" altLang="ja-JP" sz="3600" dirty="0" smtClean="0">
                <a:solidFill>
                  <a:srgbClr val="333333"/>
                </a:solidFill>
                <a:latin typeface="Monaco"/>
              </a:rPr>
              <a:t>- </a:t>
            </a:r>
            <a:r>
              <a:rPr lang="en-US" altLang="ja-JP" sz="3600" dirty="0" err="1" smtClean="0">
                <a:solidFill>
                  <a:srgbClr val="333333"/>
                </a:solidFill>
                <a:latin typeface="Monaco"/>
              </a:rPr>
              <a:t>rwx</a:t>
            </a:r>
            <a:r>
              <a:rPr lang="en-US" altLang="ja-JP" sz="3600" dirty="0" smtClean="0">
                <a:solidFill>
                  <a:srgbClr val="333333"/>
                </a:solidFill>
                <a:latin typeface="Monaco"/>
              </a:rPr>
              <a:t> r-x --</a:t>
            </a:r>
            <a:r>
              <a:rPr lang="en-US" altLang="ja-JP" sz="3600" dirty="0">
                <a:solidFill>
                  <a:srgbClr val="333333"/>
                </a:solidFill>
                <a:latin typeface="Monaco"/>
              </a:rPr>
              <a:t>x</a:t>
            </a:r>
            <a:endParaRPr lang="ja-JP" altLang="en-US" sz="3600" dirty="0"/>
          </a:p>
        </p:txBody>
      </p:sp>
      <p:cxnSp>
        <p:nvCxnSpPr>
          <p:cNvPr id="8" name="Straight Arrow Connector 7"/>
          <p:cNvCxnSpPr/>
          <p:nvPr/>
        </p:nvCxnSpPr>
        <p:spPr>
          <a:xfrm flipV="1">
            <a:off x="6653204" y="1767916"/>
            <a:ext cx="895738" cy="1033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8412450" y="1905635"/>
            <a:ext cx="90293" cy="1060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9466902" y="1905635"/>
            <a:ext cx="110942" cy="1060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10575686" y="1825205"/>
            <a:ext cx="319233" cy="976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96000" y="3124539"/>
            <a:ext cx="1114408" cy="646331"/>
          </a:xfrm>
          <a:prstGeom prst="rect">
            <a:avLst/>
          </a:prstGeom>
          <a:noFill/>
        </p:spPr>
        <p:txBody>
          <a:bodyPr wrap="none" rtlCol="0">
            <a:spAutoFit/>
          </a:bodyPr>
          <a:lstStyle/>
          <a:p>
            <a:r>
              <a:rPr kumimoji="1" lang="en-US" altLang="ja-JP" dirty="0" smtClean="0"/>
              <a:t>File type</a:t>
            </a:r>
          </a:p>
          <a:p>
            <a:endParaRPr kumimoji="1" lang="ja-JP" altLang="en-US" dirty="0"/>
          </a:p>
        </p:txBody>
      </p:sp>
      <p:sp>
        <p:nvSpPr>
          <p:cNvPr id="17" name="TextBox 16"/>
          <p:cNvSpPr txBox="1"/>
          <p:nvPr/>
        </p:nvSpPr>
        <p:spPr>
          <a:xfrm>
            <a:off x="8071457" y="3193260"/>
            <a:ext cx="635110" cy="369332"/>
          </a:xfrm>
          <a:prstGeom prst="rect">
            <a:avLst/>
          </a:prstGeom>
          <a:noFill/>
        </p:spPr>
        <p:txBody>
          <a:bodyPr wrap="none" rtlCol="0">
            <a:spAutoFit/>
          </a:bodyPr>
          <a:lstStyle/>
          <a:p>
            <a:r>
              <a:rPr kumimoji="1" lang="en-US" altLang="ja-JP" dirty="0" smtClean="0"/>
              <a:t>user</a:t>
            </a:r>
            <a:endParaRPr kumimoji="1" lang="ja-JP" altLang="en-US" dirty="0"/>
          </a:p>
        </p:txBody>
      </p:sp>
      <p:sp>
        <p:nvSpPr>
          <p:cNvPr id="18" name="TextBox 17"/>
          <p:cNvSpPr txBox="1"/>
          <p:nvPr/>
        </p:nvSpPr>
        <p:spPr>
          <a:xfrm>
            <a:off x="9147396" y="3215899"/>
            <a:ext cx="904415" cy="646331"/>
          </a:xfrm>
          <a:prstGeom prst="rect">
            <a:avLst/>
          </a:prstGeom>
          <a:noFill/>
        </p:spPr>
        <p:txBody>
          <a:bodyPr wrap="none" rtlCol="0">
            <a:spAutoFit/>
          </a:bodyPr>
          <a:lstStyle/>
          <a:p>
            <a:r>
              <a:rPr kumimoji="1" lang="en-US" altLang="ja-JP" dirty="0" smtClean="0"/>
              <a:t>Group</a:t>
            </a:r>
          </a:p>
          <a:p>
            <a:endParaRPr kumimoji="1" lang="ja-JP" altLang="en-US" dirty="0"/>
          </a:p>
        </p:txBody>
      </p:sp>
      <p:sp>
        <p:nvSpPr>
          <p:cNvPr id="19" name="TextBox 18"/>
          <p:cNvSpPr txBox="1"/>
          <p:nvPr/>
        </p:nvSpPr>
        <p:spPr>
          <a:xfrm>
            <a:off x="10813377" y="3209975"/>
            <a:ext cx="774571" cy="369332"/>
          </a:xfrm>
          <a:prstGeom prst="rect">
            <a:avLst/>
          </a:prstGeom>
          <a:noFill/>
        </p:spPr>
        <p:txBody>
          <a:bodyPr wrap="none" rtlCol="0">
            <a:spAutoFit/>
          </a:bodyPr>
          <a:lstStyle/>
          <a:p>
            <a:r>
              <a:rPr kumimoji="1" lang="en-US" altLang="ja-JP" dirty="0" smtClean="0"/>
              <a:t>other</a:t>
            </a:r>
            <a:endParaRPr kumimoji="1" lang="ja-JP" altLang="en-US" dirty="0"/>
          </a:p>
        </p:txBody>
      </p:sp>
    </p:spTree>
    <p:extLst>
      <p:ext uri="{BB962C8B-B14F-4D97-AF65-F5344CB8AC3E}">
        <p14:creationId xmlns:p14="http://schemas.microsoft.com/office/powerpoint/2010/main" val="23973061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004458" cy="584775"/>
          </a:xfrm>
          <a:prstGeom prst="rect">
            <a:avLst/>
          </a:prstGeom>
          <a:noFill/>
        </p:spPr>
        <p:txBody>
          <a:bodyPr wrap="square" rtlCol="0">
            <a:spAutoFit/>
          </a:bodyPr>
          <a:lstStyle/>
          <a:p>
            <a:r>
              <a:rPr kumimoji="1" lang="en-US" altLang="ja-JP" sz="3200" b="1" dirty="0" smtClean="0">
                <a:solidFill>
                  <a:schemeClr val="accent1"/>
                </a:solidFill>
              </a:rPr>
              <a:t>File Permission</a:t>
            </a:r>
            <a:endParaRPr kumimoji="1" lang="ja-JP" altLang="en-US" sz="3200" b="1" dirty="0">
              <a:solidFill>
                <a:schemeClr val="accent1"/>
              </a:solidFill>
            </a:endParaRPr>
          </a:p>
        </p:txBody>
      </p:sp>
      <p:sp>
        <p:nvSpPr>
          <p:cNvPr id="20" name="TextBox 19"/>
          <p:cNvSpPr txBox="1"/>
          <p:nvPr/>
        </p:nvSpPr>
        <p:spPr>
          <a:xfrm>
            <a:off x="0" y="3296360"/>
            <a:ext cx="2348638" cy="1200329"/>
          </a:xfrm>
          <a:prstGeom prst="rect">
            <a:avLst/>
          </a:prstGeom>
          <a:noFill/>
        </p:spPr>
        <p:txBody>
          <a:bodyPr wrap="square" rtlCol="0">
            <a:spAutoFit/>
          </a:bodyPr>
          <a:lstStyle/>
          <a:p>
            <a:r>
              <a:rPr kumimoji="1" lang="en-US" altLang="ja-JP" dirty="0" smtClean="0"/>
              <a:t>4 – read</a:t>
            </a:r>
          </a:p>
          <a:p>
            <a:r>
              <a:rPr kumimoji="1" lang="en-US" altLang="ja-JP" dirty="0" smtClean="0"/>
              <a:t>2 – write</a:t>
            </a:r>
          </a:p>
          <a:p>
            <a:r>
              <a:rPr kumimoji="1" lang="en-US" altLang="ja-JP" dirty="0" smtClean="0"/>
              <a:t>1 – execute</a:t>
            </a:r>
          </a:p>
          <a:p>
            <a:r>
              <a:rPr kumimoji="1" lang="en-US" altLang="ja-JP" dirty="0" smtClean="0"/>
              <a:t>0-no permission</a:t>
            </a:r>
            <a:endParaRPr kumimoji="1" lang="ja-JP" altLang="en-US" dirty="0"/>
          </a:p>
        </p:txBody>
      </p:sp>
      <p:sp>
        <p:nvSpPr>
          <p:cNvPr id="7" name="Rectangle 6"/>
          <p:cNvSpPr/>
          <p:nvPr/>
        </p:nvSpPr>
        <p:spPr>
          <a:xfrm>
            <a:off x="0" y="2414460"/>
            <a:ext cx="3645550" cy="369332"/>
          </a:xfrm>
          <a:prstGeom prst="rect">
            <a:avLst/>
          </a:prstGeom>
        </p:spPr>
        <p:txBody>
          <a:bodyPr wrap="none">
            <a:spAutoFit/>
          </a:bodyPr>
          <a:lstStyle/>
          <a:p>
            <a:r>
              <a:rPr lang="en-US" altLang="ja-JP" b="1" smtClean="0">
                <a:solidFill>
                  <a:srgbClr val="555555"/>
                </a:solidFill>
                <a:latin typeface="Helvetica Neue"/>
              </a:rPr>
              <a:t>chmod [permissions] [path]</a:t>
            </a:r>
            <a:endParaRPr lang="ja-JP" altLang="en-US" dirty="0"/>
          </a:p>
        </p:txBody>
      </p:sp>
      <p:sp>
        <p:nvSpPr>
          <p:cNvPr id="10" name="Rectangle 9"/>
          <p:cNvSpPr/>
          <p:nvPr/>
        </p:nvSpPr>
        <p:spPr>
          <a:xfrm>
            <a:off x="0" y="899453"/>
            <a:ext cx="6096000" cy="1200329"/>
          </a:xfrm>
          <a:prstGeom prst="rect">
            <a:avLst/>
          </a:prstGeom>
        </p:spPr>
        <p:txBody>
          <a:bodyPr>
            <a:spAutoFit/>
          </a:bodyPr>
          <a:lstStyle/>
          <a:p>
            <a:r>
              <a:rPr lang="en-US" altLang="ja-JP" dirty="0">
                <a:solidFill>
                  <a:srgbClr val="333333"/>
                </a:solidFill>
                <a:latin typeface="Helvetica Neue"/>
              </a:rPr>
              <a:t>To change permissions on a file or directory we use a command called </a:t>
            </a:r>
            <a:r>
              <a:rPr lang="en-US" altLang="ja-JP" b="1" dirty="0" err="1">
                <a:solidFill>
                  <a:srgbClr val="333333"/>
                </a:solidFill>
                <a:latin typeface="Helvetica Neue"/>
              </a:rPr>
              <a:t>chmod</a:t>
            </a:r>
            <a:r>
              <a:rPr lang="en-US" altLang="ja-JP" dirty="0">
                <a:solidFill>
                  <a:srgbClr val="333333"/>
                </a:solidFill>
                <a:latin typeface="Helvetica Neue"/>
              </a:rPr>
              <a:t> It stands for change file mode bits which is a bit of a </a:t>
            </a:r>
            <a:r>
              <a:rPr lang="en-US" altLang="ja-JP" dirty="0" err="1">
                <a:solidFill>
                  <a:srgbClr val="333333"/>
                </a:solidFill>
                <a:latin typeface="Helvetica Neue"/>
              </a:rPr>
              <a:t>mouthfull</a:t>
            </a:r>
            <a:r>
              <a:rPr lang="en-US" altLang="ja-JP" dirty="0">
                <a:solidFill>
                  <a:srgbClr val="333333"/>
                </a:solidFill>
                <a:latin typeface="Helvetica Neue"/>
              </a:rPr>
              <a:t> but think of the mode bits as the permission indicators.</a:t>
            </a:r>
            <a:endParaRPr lang="ja-JP" altLang="en-US"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6607" y="899453"/>
            <a:ext cx="4601217" cy="5477639"/>
          </a:xfrm>
          <a:prstGeom prst="rect">
            <a:avLst/>
          </a:prstGeom>
        </p:spPr>
      </p:pic>
      <p:sp>
        <p:nvSpPr>
          <p:cNvPr id="3" name="Rectangle 2"/>
          <p:cNvSpPr/>
          <p:nvPr/>
        </p:nvSpPr>
        <p:spPr>
          <a:xfrm>
            <a:off x="79078" y="6377092"/>
            <a:ext cx="5937844" cy="369332"/>
          </a:xfrm>
          <a:prstGeom prst="rect">
            <a:avLst/>
          </a:prstGeom>
        </p:spPr>
        <p:txBody>
          <a:bodyPr wrap="none">
            <a:spAutoFit/>
          </a:bodyPr>
          <a:lstStyle/>
          <a:p>
            <a:r>
              <a:rPr lang="ja-JP" altLang="en-US" dirty="0"/>
              <a:t>http://www.computerhope.com/unix/uchmod.htm</a:t>
            </a:r>
          </a:p>
        </p:txBody>
      </p:sp>
    </p:spTree>
    <p:extLst>
      <p:ext uri="{BB962C8B-B14F-4D97-AF65-F5344CB8AC3E}">
        <p14:creationId xmlns:p14="http://schemas.microsoft.com/office/powerpoint/2010/main" val="40732205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94924" y="205272"/>
            <a:ext cx="6979298" cy="2308324"/>
          </a:xfrm>
          <a:prstGeom prst="rect">
            <a:avLst/>
          </a:prstGeom>
          <a:noFill/>
        </p:spPr>
        <p:txBody>
          <a:bodyPr wrap="square" rtlCol="0">
            <a:spAutoFit/>
          </a:bodyPr>
          <a:lstStyle/>
          <a:p>
            <a:r>
              <a:rPr kumimoji="1" lang="en-US" altLang="ja-JP" sz="7200" dirty="0" smtClean="0"/>
              <a:t>Shelling Scripting</a:t>
            </a:r>
            <a:endParaRPr kumimoji="1" lang="ja-JP" altLang="en-US" sz="7200" dirty="0"/>
          </a:p>
        </p:txBody>
      </p:sp>
    </p:spTree>
    <p:extLst>
      <p:ext uri="{BB962C8B-B14F-4D97-AF65-F5344CB8AC3E}">
        <p14:creationId xmlns:p14="http://schemas.microsoft.com/office/powerpoint/2010/main" val="24377462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Execute multi commands in a file </a:t>
            </a:r>
          </a:p>
          <a:p>
            <a:endParaRPr kumimoji="1" lang="ja-JP" altLang="en-US"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746" y="1899723"/>
            <a:ext cx="5144218" cy="3172268"/>
          </a:xfrm>
          <a:prstGeom prst="rect">
            <a:avLst/>
          </a:prstGeom>
        </p:spPr>
      </p:pic>
    </p:spTree>
    <p:extLst>
      <p:ext uri="{BB962C8B-B14F-4D97-AF65-F5344CB8AC3E}">
        <p14:creationId xmlns:p14="http://schemas.microsoft.com/office/powerpoint/2010/main" val="32616844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3999722" y="200055"/>
            <a:ext cx="6662057" cy="769441"/>
          </a:xfrm>
          <a:prstGeom prst="rect">
            <a:avLst/>
          </a:prstGeom>
          <a:noFill/>
        </p:spPr>
        <p:txBody>
          <a:bodyPr wrap="square" rtlCol="0">
            <a:spAutoFit/>
          </a:bodyPr>
          <a:lstStyle/>
          <a:p>
            <a:r>
              <a:rPr kumimoji="1" lang="en-US" altLang="ja-JP" sz="4400" dirty="0" smtClean="0">
                <a:solidFill>
                  <a:schemeClr val="accent1"/>
                </a:solidFill>
              </a:rPr>
              <a:t>Read (input)</a:t>
            </a:r>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49" y="1910593"/>
            <a:ext cx="4667901" cy="2029108"/>
          </a:xfrm>
          <a:prstGeom prst="rect">
            <a:avLst/>
          </a:prstGeom>
        </p:spPr>
      </p:pic>
    </p:spTree>
    <p:extLst>
      <p:ext uri="{BB962C8B-B14F-4D97-AF65-F5344CB8AC3E}">
        <p14:creationId xmlns:p14="http://schemas.microsoft.com/office/powerpoint/2010/main" val="30659617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Assign Variable in shell</a:t>
            </a:r>
          </a:p>
          <a:p>
            <a:endParaRPr kumimoji="1" lang="ja-JP" altLang="en-US"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698" y="1446550"/>
            <a:ext cx="3667637" cy="1524213"/>
          </a:xfrm>
          <a:prstGeom prst="rect">
            <a:avLst/>
          </a:prstGeom>
        </p:spPr>
      </p:pic>
    </p:spTree>
    <p:extLst>
      <p:ext uri="{BB962C8B-B14F-4D97-AF65-F5344CB8AC3E}">
        <p14:creationId xmlns:p14="http://schemas.microsoft.com/office/powerpoint/2010/main" val="41766849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4609321" y="0"/>
            <a:ext cx="3321699" cy="1446550"/>
          </a:xfrm>
          <a:prstGeom prst="rect">
            <a:avLst/>
          </a:prstGeom>
          <a:noFill/>
        </p:spPr>
        <p:txBody>
          <a:bodyPr wrap="square" rtlCol="0">
            <a:spAutoFit/>
          </a:bodyPr>
          <a:lstStyle/>
          <a:p>
            <a:r>
              <a:rPr kumimoji="1" lang="en-US" altLang="ja-JP" sz="4400" dirty="0" smtClean="0">
                <a:solidFill>
                  <a:schemeClr val="accent1"/>
                </a:solidFill>
              </a:rPr>
              <a:t>parameter</a:t>
            </a:r>
          </a:p>
          <a:p>
            <a:endParaRPr kumimoji="1" lang="ja-JP" altLang="en-US"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166" y="1446550"/>
            <a:ext cx="4706007" cy="3705742"/>
          </a:xfrm>
          <a:prstGeom prst="rect">
            <a:avLst/>
          </a:prstGeom>
        </p:spPr>
      </p:pic>
    </p:spTree>
    <p:extLst>
      <p:ext uri="{BB962C8B-B14F-4D97-AF65-F5344CB8AC3E}">
        <p14:creationId xmlns:p14="http://schemas.microsoft.com/office/powerpoint/2010/main" val="7335541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Change permission using shell scripting</a:t>
            </a:r>
          </a:p>
          <a:p>
            <a:endParaRPr kumimoji="1" lang="ja-JP" altLang="en-US"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926" y="2123658"/>
            <a:ext cx="4590476" cy="2200000"/>
          </a:xfrm>
          <a:prstGeom prst="rect">
            <a:avLst/>
          </a:prstGeom>
        </p:spPr>
      </p:pic>
    </p:spTree>
    <p:extLst>
      <p:ext uri="{BB962C8B-B14F-4D97-AF65-F5344CB8AC3E}">
        <p14:creationId xmlns:p14="http://schemas.microsoft.com/office/powerpoint/2010/main" val="11958406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Set to store parameter</a:t>
            </a:r>
          </a:p>
          <a:p>
            <a:endParaRPr kumimoji="1" lang="ja-JP" altLang="en-US"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89" y="1446550"/>
            <a:ext cx="4420217" cy="2524477"/>
          </a:xfrm>
          <a:prstGeom prst="rect">
            <a:avLst/>
          </a:prstGeom>
        </p:spPr>
      </p:pic>
    </p:spTree>
    <p:extLst>
      <p:ext uri="{BB962C8B-B14F-4D97-AF65-F5344CB8AC3E}">
        <p14:creationId xmlns:p14="http://schemas.microsoft.com/office/powerpoint/2010/main" val="427312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9172" y="2603241"/>
            <a:ext cx="8033657" cy="1200329"/>
          </a:xfrm>
          <a:prstGeom prst="rect">
            <a:avLst/>
          </a:prstGeom>
        </p:spPr>
        <p:txBody>
          <a:bodyPr wrap="square">
            <a:spAutoFit/>
          </a:bodyPr>
          <a:lstStyle/>
          <a:p>
            <a:r>
              <a:rPr kumimoji="1" lang="en-US" altLang="ja-JP" sz="7200" b="1" dirty="0"/>
              <a:t>Basic </a:t>
            </a:r>
            <a:r>
              <a:rPr kumimoji="1" lang="en-US" altLang="ja-JP" sz="7200" b="1" dirty="0" smtClean="0"/>
              <a:t>Command</a:t>
            </a:r>
            <a:endParaRPr kumimoji="1" lang="en-US" altLang="ja-JP" sz="7200" b="1" dirty="0"/>
          </a:p>
        </p:txBody>
      </p:sp>
    </p:spTree>
    <p:extLst>
      <p:ext uri="{BB962C8B-B14F-4D97-AF65-F5344CB8AC3E}">
        <p14:creationId xmlns:p14="http://schemas.microsoft.com/office/powerpoint/2010/main" val="12218772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Use Set to store command</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975" y="1941521"/>
            <a:ext cx="3486637" cy="1743318"/>
          </a:xfrm>
          <a:prstGeom prst="rect">
            <a:avLst/>
          </a:prstGeom>
        </p:spPr>
      </p:pic>
    </p:spTree>
    <p:extLst>
      <p:ext uri="{BB962C8B-B14F-4D97-AF65-F5344CB8AC3E}">
        <p14:creationId xmlns:p14="http://schemas.microsoft.com/office/powerpoint/2010/main" val="18513515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Set parameter (2)</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07" y="1174910"/>
            <a:ext cx="4191585" cy="23434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916" y="260382"/>
            <a:ext cx="3705742" cy="6516009"/>
          </a:xfrm>
          <a:prstGeom prst="rect">
            <a:avLst/>
          </a:prstGeom>
        </p:spPr>
      </p:pic>
    </p:spTree>
    <p:extLst>
      <p:ext uri="{BB962C8B-B14F-4D97-AF65-F5344CB8AC3E}">
        <p14:creationId xmlns:p14="http://schemas.microsoft.com/office/powerpoint/2010/main" val="23365724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Using script to change the file type</a:t>
            </a:r>
          </a:p>
          <a:p>
            <a:endParaRPr kumimoji="1" lang="ja-JP" altLang="en-US" sz="44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642" y="1727068"/>
            <a:ext cx="9209524" cy="3590476"/>
          </a:xfrm>
          <a:prstGeom prst="rect">
            <a:avLst/>
          </a:prstGeom>
        </p:spPr>
      </p:pic>
    </p:spTree>
    <p:extLst>
      <p:ext uri="{BB962C8B-B14F-4D97-AF65-F5344CB8AC3E}">
        <p14:creationId xmlns:p14="http://schemas.microsoft.com/office/powerpoint/2010/main" val="28337232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 Total </a:t>
            </a:r>
            <a:r>
              <a:rPr kumimoji="1" lang="en-US" altLang="ja-JP" sz="4400" dirty="0" smtClean="0">
                <a:solidFill>
                  <a:schemeClr val="accent1"/>
                </a:solidFill>
              </a:rPr>
              <a:t>parameter</a:t>
            </a:r>
          </a:p>
          <a:p>
            <a:endParaRPr kumimoji="1" lang="ja-JP" altLang="en-US" sz="44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89" y="1668648"/>
            <a:ext cx="5134692" cy="1057423"/>
          </a:xfrm>
          <a:prstGeom prst="rect">
            <a:avLst/>
          </a:prstGeom>
        </p:spPr>
      </p:pic>
    </p:spTree>
    <p:extLst>
      <p:ext uri="{BB962C8B-B14F-4D97-AF65-F5344CB8AC3E}">
        <p14:creationId xmlns:p14="http://schemas.microsoft.com/office/powerpoint/2010/main" val="23997101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3147839" y="200055"/>
            <a:ext cx="6662057" cy="2123658"/>
          </a:xfrm>
          <a:prstGeom prst="rect">
            <a:avLst/>
          </a:prstGeom>
          <a:noFill/>
        </p:spPr>
        <p:txBody>
          <a:bodyPr wrap="square" rtlCol="0">
            <a:spAutoFit/>
          </a:bodyPr>
          <a:lstStyle/>
          <a:p>
            <a:r>
              <a:rPr kumimoji="1" lang="en-US" altLang="ja-JP" sz="4400" dirty="0" smtClean="0">
                <a:solidFill>
                  <a:schemeClr val="accent1"/>
                </a:solidFill>
              </a:rPr>
              <a:t>Use wildcard * to show total </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477" y="2087301"/>
            <a:ext cx="8657143" cy="2571429"/>
          </a:xfrm>
          <a:prstGeom prst="rect">
            <a:avLst/>
          </a:prstGeom>
        </p:spPr>
      </p:pic>
    </p:spTree>
    <p:extLst>
      <p:ext uri="{BB962C8B-B14F-4D97-AF65-F5344CB8AC3E}">
        <p14:creationId xmlns:p14="http://schemas.microsoft.com/office/powerpoint/2010/main" val="23161494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3489649" y="0"/>
            <a:ext cx="6662057" cy="1446550"/>
          </a:xfrm>
          <a:prstGeom prst="rect">
            <a:avLst/>
          </a:prstGeom>
          <a:noFill/>
        </p:spPr>
        <p:txBody>
          <a:bodyPr wrap="square" rtlCol="0">
            <a:spAutoFit/>
          </a:bodyPr>
          <a:lstStyle/>
          <a:p>
            <a:r>
              <a:rPr kumimoji="1" lang="en-US" altLang="ja-JP" sz="4400" dirty="0" err="1" smtClean="0">
                <a:solidFill>
                  <a:schemeClr val="accent1"/>
                </a:solidFill>
              </a:rPr>
              <a:t>Expr</a:t>
            </a:r>
            <a:r>
              <a:rPr kumimoji="1" lang="en-US" altLang="ja-JP" sz="4400" dirty="0" smtClean="0">
                <a:solidFill>
                  <a:schemeClr val="accent1"/>
                </a:solidFill>
              </a:rPr>
              <a:t> and operators</a:t>
            </a:r>
          </a:p>
          <a:p>
            <a:endParaRPr kumimoji="1" lang="ja-JP" altLang="en-US" sz="44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206" y="1446550"/>
            <a:ext cx="2934109" cy="2257740"/>
          </a:xfrm>
          <a:prstGeom prst="rect">
            <a:avLst/>
          </a:prstGeom>
        </p:spPr>
      </p:pic>
    </p:spTree>
    <p:extLst>
      <p:ext uri="{BB962C8B-B14F-4D97-AF65-F5344CB8AC3E}">
        <p14:creationId xmlns:p14="http://schemas.microsoft.com/office/powerpoint/2010/main" val="10970819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3012465" y="125410"/>
            <a:ext cx="7978995" cy="1446550"/>
          </a:xfrm>
          <a:prstGeom prst="rect">
            <a:avLst/>
          </a:prstGeom>
          <a:noFill/>
        </p:spPr>
        <p:txBody>
          <a:bodyPr wrap="square" rtlCol="0">
            <a:spAutoFit/>
          </a:bodyPr>
          <a:lstStyle/>
          <a:p>
            <a:r>
              <a:rPr kumimoji="1" lang="en-US" altLang="ja-JP" sz="4400" dirty="0" smtClean="0">
                <a:solidFill>
                  <a:schemeClr val="accent1"/>
                </a:solidFill>
              </a:rPr>
              <a:t>Operator with parenthesis</a:t>
            </a:r>
          </a:p>
          <a:p>
            <a:endParaRPr kumimoji="1" lang="ja-JP" altLang="en-US" sz="44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2576" y="1697370"/>
            <a:ext cx="3609524" cy="1685714"/>
          </a:xfrm>
          <a:prstGeom prst="rect">
            <a:avLst/>
          </a:prstGeom>
        </p:spPr>
      </p:pic>
    </p:spTree>
    <p:extLst>
      <p:ext uri="{BB962C8B-B14F-4D97-AF65-F5344CB8AC3E}">
        <p14:creationId xmlns:p14="http://schemas.microsoft.com/office/powerpoint/2010/main" val="39423635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3359019" y="-41862"/>
            <a:ext cx="6662057" cy="2123658"/>
          </a:xfrm>
          <a:prstGeom prst="rect">
            <a:avLst/>
          </a:prstGeom>
          <a:noFill/>
        </p:spPr>
        <p:txBody>
          <a:bodyPr wrap="square" rtlCol="0">
            <a:spAutoFit/>
          </a:bodyPr>
          <a:lstStyle/>
          <a:p>
            <a:r>
              <a:rPr kumimoji="1" lang="en-US" altLang="ja-JP" sz="4400" dirty="0" err="1" smtClean="0">
                <a:solidFill>
                  <a:schemeClr val="accent1"/>
                </a:solidFill>
              </a:rPr>
              <a:t>Bc</a:t>
            </a:r>
            <a:r>
              <a:rPr kumimoji="1" lang="en-US" altLang="ja-JP" sz="4400" dirty="0" smtClean="0">
                <a:solidFill>
                  <a:schemeClr val="accent1"/>
                </a:solidFill>
              </a:rPr>
              <a:t>(Basic Calculator) to calculate real number</a:t>
            </a:r>
          </a:p>
          <a:p>
            <a:endParaRPr kumimoji="1" lang="ja-JP" altLang="en-US" sz="4400" dirty="0">
              <a:solidFill>
                <a:schemeClr val="accent1"/>
              </a:solidFill>
            </a:endParaRPr>
          </a:p>
        </p:txBody>
      </p:sp>
      <p:sp>
        <p:nvSpPr>
          <p:cNvPr id="4" name="Rectangle 3"/>
          <p:cNvSpPr/>
          <p:nvPr/>
        </p:nvSpPr>
        <p:spPr>
          <a:xfrm>
            <a:off x="0" y="1481631"/>
            <a:ext cx="6096000" cy="1200329"/>
          </a:xfrm>
          <a:prstGeom prst="rect">
            <a:avLst/>
          </a:prstGeom>
        </p:spPr>
        <p:txBody>
          <a:bodyPr>
            <a:spAutoFit/>
          </a:bodyPr>
          <a:lstStyle/>
          <a:p>
            <a:r>
              <a:rPr lang="en-US" altLang="ja-JP" dirty="0">
                <a:solidFill>
                  <a:srgbClr val="191919"/>
                </a:solidFill>
                <a:latin typeface="Helvetica Neue"/>
              </a:rPr>
              <a:t>The Linux program </a:t>
            </a:r>
            <a:r>
              <a:rPr lang="en-US" altLang="ja-JP" u="sng" dirty="0" err="1">
                <a:solidFill>
                  <a:srgbClr val="0099CC"/>
                </a:solidFill>
                <a:latin typeface="Helvetica Neue"/>
                <a:hlinkClick r:id="rId2"/>
              </a:rPr>
              <a:t>bc</a:t>
            </a:r>
            <a:r>
              <a:rPr lang="en-US" altLang="ja-JP" dirty="0">
                <a:solidFill>
                  <a:srgbClr val="191919"/>
                </a:solidFill>
                <a:latin typeface="Helvetica Neue"/>
              </a:rPr>
              <a:t> can be used as a convenient desktop calculator. For interactive use you simply type "</a:t>
            </a:r>
            <a:r>
              <a:rPr lang="en-US" altLang="ja-JP" dirty="0" err="1">
                <a:solidFill>
                  <a:srgbClr val="191919"/>
                </a:solidFill>
                <a:latin typeface="Helvetica Neue"/>
              </a:rPr>
              <a:t>bc</a:t>
            </a:r>
            <a:r>
              <a:rPr lang="en-US" altLang="ja-JP" dirty="0">
                <a:solidFill>
                  <a:srgbClr val="191919"/>
                </a:solidFill>
                <a:latin typeface="Helvetica Neue"/>
              </a:rPr>
              <a:t>" at the command prompt in a terminal window and start typing arithmetic expressions.</a:t>
            </a:r>
            <a:endParaRPr lang="ja-JP"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298" y="2616345"/>
            <a:ext cx="3343742" cy="25340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934" y="3312621"/>
            <a:ext cx="3868131" cy="2574141"/>
          </a:xfrm>
          <a:prstGeom prst="rect">
            <a:avLst/>
          </a:prstGeom>
        </p:spPr>
      </p:pic>
    </p:spTree>
    <p:extLst>
      <p:ext uri="{BB962C8B-B14F-4D97-AF65-F5344CB8AC3E}">
        <p14:creationId xmlns:p14="http://schemas.microsoft.com/office/powerpoint/2010/main" val="34854673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3489649" y="-130629"/>
            <a:ext cx="6662057" cy="1446550"/>
          </a:xfrm>
          <a:prstGeom prst="rect">
            <a:avLst/>
          </a:prstGeom>
          <a:noFill/>
        </p:spPr>
        <p:txBody>
          <a:bodyPr wrap="square" rtlCol="0">
            <a:spAutoFit/>
          </a:bodyPr>
          <a:lstStyle/>
          <a:p>
            <a:r>
              <a:rPr kumimoji="1" lang="en-US" altLang="ja-JP" sz="4400" dirty="0" smtClean="0">
                <a:solidFill>
                  <a:schemeClr val="accent1"/>
                </a:solidFill>
              </a:rPr>
              <a:t>Slash n for new line</a:t>
            </a:r>
          </a:p>
          <a:p>
            <a:endParaRPr kumimoji="1" lang="ja-JP" altLang="en-US" sz="44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541" y="1446550"/>
            <a:ext cx="2876951" cy="1200318"/>
          </a:xfrm>
          <a:prstGeom prst="rect">
            <a:avLst/>
          </a:prstGeom>
        </p:spPr>
      </p:pic>
    </p:spTree>
    <p:extLst>
      <p:ext uri="{BB962C8B-B14F-4D97-AF65-F5344CB8AC3E}">
        <p14:creationId xmlns:p14="http://schemas.microsoft.com/office/powerpoint/2010/main" val="23836621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Slash r for cut though line</a:t>
            </a:r>
          </a:p>
          <a:p>
            <a:endParaRPr kumimoji="1" lang="ja-JP" altLang="en-US" sz="4400"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205" y="1885862"/>
            <a:ext cx="3115110" cy="1257475"/>
          </a:xfrm>
          <a:prstGeom prst="rect">
            <a:avLst/>
          </a:prstGeom>
        </p:spPr>
      </p:pic>
    </p:spTree>
    <p:extLst>
      <p:ext uri="{BB962C8B-B14F-4D97-AF65-F5344CB8AC3E}">
        <p14:creationId xmlns:p14="http://schemas.microsoft.com/office/powerpoint/2010/main" val="23676297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683054" cy="523220"/>
          </a:xfrm>
          <a:prstGeom prst="rect">
            <a:avLst/>
          </a:prstGeom>
        </p:spPr>
        <p:txBody>
          <a:bodyPr wrap="square">
            <a:spAutoFit/>
          </a:bodyPr>
          <a:lstStyle/>
          <a:p>
            <a:r>
              <a:rPr kumimoji="1" lang="en-US" altLang="ja-JP" sz="2800" b="1" dirty="0">
                <a:solidFill>
                  <a:schemeClr val="accent1"/>
                </a:solidFill>
              </a:rPr>
              <a:t>Basic </a:t>
            </a:r>
            <a:r>
              <a:rPr kumimoji="1" lang="en-US" altLang="ja-JP" sz="2800" b="1" dirty="0" smtClean="0">
                <a:solidFill>
                  <a:schemeClr val="accent1"/>
                </a:solidFill>
              </a:rPr>
              <a:t>Command</a:t>
            </a:r>
            <a:endParaRPr kumimoji="1" lang="en-US" altLang="ja-JP" sz="2800" b="1" dirty="0">
              <a:solidFill>
                <a:schemeClr val="accent1"/>
              </a:solidFill>
            </a:endParaRPr>
          </a:p>
        </p:txBody>
      </p:sp>
      <p:sp>
        <p:nvSpPr>
          <p:cNvPr id="4" name="TextBox 3"/>
          <p:cNvSpPr txBox="1"/>
          <p:nvPr/>
        </p:nvSpPr>
        <p:spPr>
          <a:xfrm>
            <a:off x="4794661" y="0"/>
            <a:ext cx="2602679" cy="830997"/>
          </a:xfrm>
          <a:prstGeom prst="rect">
            <a:avLst/>
          </a:prstGeom>
          <a:noFill/>
        </p:spPr>
        <p:txBody>
          <a:bodyPr wrap="square" rtlCol="0">
            <a:spAutoFit/>
          </a:bodyPr>
          <a:lstStyle/>
          <a:p>
            <a:r>
              <a:rPr lang="en-US" altLang="ja-JP" sz="4800" b="1" dirty="0" err="1" smtClean="0">
                <a:solidFill>
                  <a:schemeClr val="accent1"/>
                </a:solidFill>
              </a:rPr>
              <a:t>uname</a:t>
            </a:r>
            <a:r>
              <a:rPr lang="en-US" altLang="ja-JP" sz="4800" dirty="0">
                <a:solidFill>
                  <a:schemeClr val="accent1"/>
                </a:solidFill>
              </a:rPr>
              <a:t> </a:t>
            </a:r>
            <a:endParaRPr kumimoji="1" lang="ja-JP" altLang="en-US" sz="4800" b="1" dirty="0">
              <a:solidFill>
                <a:schemeClr val="accent1"/>
              </a:solidFill>
            </a:endParaRPr>
          </a:p>
        </p:txBody>
      </p:sp>
      <p:sp>
        <p:nvSpPr>
          <p:cNvPr id="5" name="TextBox 4"/>
          <p:cNvSpPr txBox="1"/>
          <p:nvPr/>
        </p:nvSpPr>
        <p:spPr>
          <a:xfrm>
            <a:off x="0" y="2834482"/>
            <a:ext cx="9741159" cy="923330"/>
          </a:xfrm>
          <a:prstGeom prst="rect">
            <a:avLst/>
          </a:prstGeom>
          <a:noFill/>
        </p:spPr>
        <p:txBody>
          <a:bodyPr wrap="square" rtlCol="0">
            <a:spAutoFit/>
          </a:bodyPr>
          <a:lstStyle/>
          <a:p>
            <a:r>
              <a:rPr kumimoji="1" lang="en-US" altLang="ja-JP" b="1" dirty="0" smtClean="0">
                <a:solidFill>
                  <a:schemeClr val="accent1"/>
                </a:solidFill>
              </a:rPr>
              <a:t>Function</a:t>
            </a:r>
            <a:r>
              <a:rPr kumimoji="1" lang="en-US" altLang="ja-JP" b="1" dirty="0">
                <a:solidFill>
                  <a:schemeClr val="accent1"/>
                </a:solidFill>
              </a:rPr>
              <a:t>: shows important information about your system such as kernel name, host name, kernel release number, processor type and various others. You can use </a:t>
            </a:r>
            <a:r>
              <a:rPr kumimoji="1" lang="en-US" altLang="ja-JP" b="1" dirty="0" err="1">
                <a:solidFill>
                  <a:schemeClr val="accent1"/>
                </a:solidFill>
              </a:rPr>
              <a:t>uname</a:t>
            </a:r>
            <a:r>
              <a:rPr kumimoji="1" lang="en-US" altLang="ja-JP" b="1" dirty="0">
                <a:solidFill>
                  <a:schemeClr val="accent1"/>
                </a:solidFill>
              </a:rPr>
              <a:t> -a to view all information.</a:t>
            </a:r>
            <a:endParaRPr kumimoji="1" lang="ja-JP" altLang="en-US" b="1" dirty="0">
              <a:solidFill>
                <a:schemeClr val="accent1"/>
              </a:solidFill>
            </a:endParaRPr>
          </a:p>
        </p:txBody>
      </p:sp>
      <p:sp>
        <p:nvSpPr>
          <p:cNvPr id="8" name="Rectangle 7"/>
          <p:cNvSpPr/>
          <p:nvPr/>
        </p:nvSpPr>
        <p:spPr>
          <a:xfrm>
            <a:off x="0" y="2280484"/>
            <a:ext cx="1148071" cy="369332"/>
          </a:xfrm>
          <a:prstGeom prst="rect">
            <a:avLst/>
          </a:prstGeom>
        </p:spPr>
        <p:txBody>
          <a:bodyPr wrap="none">
            <a:spAutoFit/>
          </a:bodyPr>
          <a:lstStyle/>
          <a:p>
            <a:r>
              <a:rPr lang="en-US" altLang="ja-JP" b="1" dirty="0" err="1" smtClean="0">
                <a:solidFill>
                  <a:srgbClr val="000000"/>
                </a:solidFill>
                <a:latin typeface="verdana" panose="020B0604030504040204" pitchFamily="34" charset="0"/>
              </a:rPr>
              <a:t>uname</a:t>
            </a:r>
            <a:r>
              <a:rPr lang="en-US" altLang="ja-JP" dirty="0">
                <a:solidFill>
                  <a:srgbClr val="000000"/>
                </a:solidFill>
                <a:latin typeface="verdana" panose="020B0604030504040204" pitchFamily="34" charset="0"/>
              </a:rPr>
              <a:t> </a:t>
            </a:r>
            <a:endParaRPr lang="ja-JP" altLang="en-US" dirty="0"/>
          </a:p>
        </p:txBody>
      </p:sp>
      <p:sp>
        <p:nvSpPr>
          <p:cNvPr id="9" name="Rectangle 8"/>
          <p:cNvSpPr/>
          <p:nvPr/>
        </p:nvSpPr>
        <p:spPr>
          <a:xfrm>
            <a:off x="0" y="1911152"/>
            <a:ext cx="1089722" cy="369332"/>
          </a:xfrm>
          <a:prstGeom prst="rect">
            <a:avLst/>
          </a:prstGeom>
        </p:spPr>
        <p:txBody>
          <a:bodyPr wrap="none">
            <a:spAutoFit/>
          </a:bodyPr>
          <a:lstStyle/>
          <a:p>
            <a:r>
              <a:rPr lang="en-US" altLang="ja-JP" dirty="0">
                <a:solidFill>
                  <a:srgbClr val="000000"/>
                </a:solidFill>
                <a:latin typeface="Calibri" panose="020F0502020204030204" pitchFamily="34" charset="0"/>
              </a:rPr>
              <a:t>SYNOPSIS</a:t>
            </a:r>
            <a:endParaRPr lang="en-US" altLang="ja-JP" b="0" i="0" dirty="0">
              <a:solidFill>
                <a:srgbClr val="000000"/>
              </a:solidFill>
              <a:effectLst/>
              <a:latin typeface="Calibri" panose="020F0502020204030204"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020" y="3757812"/>
            <a:ext cx="9231013" cy="1228896"/>
          </a:xfrm>
          <a:prstGeom prst="rect">
            <a:avLst/>
          </a:prstGeom>
        </p:spPr>
      </p:pic>
      <p:sp>
        <p:nvSpPr>
          <p:cNvPr id="3" name="Rectangle 2"/>
          <p:cNvSpPr/>
          <p:nvPr/>
        </p:nvSpPr>
        <p:spPr>
          <a:xfrm>
            <a:off x="0" y="6488668"/>
            <a:ext cx="5928226" cy="369332"/>
          </a:xfrm>
          <a:prstGeom prst="rect">
            <a:avLst/>
          </a:prstGeom>
        </p:spPr>
        <p:txBody>
          <a:bodyPr wrap="none">
            <a:spAutoFit/>
          </a:bodyPr>
          <a:lstStyle/>
          <a:p>
            <a:r>
              <a:rPr lang="ja-JP" altLang="en-US" dirty="0"/>
              <a:t>http://www.computerhope.com/unix/uuname.htm</a:t>
            </a:r>
          </a:p>
        </p:txBody>
      </p:sp>
    </p:spTree>
    <p:extLst>
      <p:ext uri="{BB962C8B-B14F-4D97-AF65-F5344CB8AC3E}">
        <p14:creationId xmlns:p14="http://schemas.microsoft.com/office/powerpoint/2010/main" val="9205669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Slash r for cut though char</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545" y="1847365"/>
            <a:ext cx="3743847" cy="1371791"/>
          </a:xfrm>
          <a:prstGeom prst="rect">
            <a:avLst/>
          </a:prstGeom>
        </p:spPr>
      </p:pic>
    </p:spTree>
    <p:extLst>
      <p:ext uri="{BB962C8B-B14F-4D97-AF65-F5344CB8AC3E}">
        <p14:creationId xmlns:p14="http://schemas.microsoft.com/office/powerpoint/2010/main" val="41548696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Slash 033[1m for bold</a:t>
            </a:r>
          </a:p>
          <a:p>
            <a:endParaRPr kumimoji="1" lang="ja-JP" altLang="en-US" sz="44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023" y="1098568"/>
            <a:ext cx="3753374" cy="1600423"/>
          </a:xfrm>
          <a:prstGeom prst="rect">
            <a:avLst/>
          </a:prstGeom>
        </p:spPr>
      </p:pic>
    </p:spTree>
    <p:extLst>
      <p:ext uri="{BB962C8B-B14F-4D97-AF65-F5344CB8AC3E}">
        <p14:creationId xmlns:p14="http://schemas.microsoft.com/office/powerpoint/2010/main" val="16982982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Slash 033[0m for non bold</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595" y="1986345"/>
            <a:ext cx="4191585" cy="1467055"/>
          </a:xfrm>
          <a:prstGeom prst="rect">
            <a:avLst/>
          </a:prstGeom>
        </p:spPr>
      </p:pic>
    </p:spTree>
    <p:extLst>
      <p:ext uri="{BB962C8B-B14F-4D97-AF65-F5344CB8AC3E}">
        <p14:creationId xmlns:p14="http://schemas.microsoft.com/office/powerpoint/2010/main" val="39695775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2123658"/>
          </a:xfrm>
          <a:prstGeom prst="rect">
            <a:avLst/>
          </a:prstGeom>
          <a:noFill/>
        </p:spPr>
        <p:txBody>
          <a:bodyPr wrap="square" rtlCol="0">
            <a:spAutoFit/>
          </a:bodyPr>
          <a:lstStyle/>
          <a:p>
            <a:r>
              <a:rPr kumimoji="1" lang="en-US" altLang="ja-JP" sz="4400" dirty="0" smtClean="0">
                <a:solidFill>
                  <a:schemeClr val="accent1"/>
                </a:solidFill>
              </a:rPr>
              <a:t>Slash 033[7m for highlight</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6072" y="1862504"/>
            <a:ext cx="4143953" cy="1714739"/>
          </a:xfrm>
          <a:prstGeom prst="rect">
            <a:avLst/>
          </a:prstGeom>
        </p:spPr>
      </p:pic>
    </p:spTree>
    <p:extLst>
      <p:ext uri="{BB962C8B-B14F-4D97-AF65-F5344CB8AC3E}">
        <p14:creationId xmlns:p14="http://schemas.microsoft.com/office/powerpoint/2010/main" val="12375391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5094513" y="-47358"/>
            <a:ext cx="6662057" cy="1446550"/>
          </a:xfrm>
          <a:prstGeom prst="rect">
            <a:avLst/>
          </a:prstGeom>
          <a:noFill/>
        </p:spPr>
        <p:txBody>
          <a:bodyPr wrap="square" rtlCol="0">
            <a:spAutoFit/>
          </a:bodyPr>
          <a:lstStyle/>
          <a:p>
            <a:r>
              <a:rPr kumimoji="1" lang="en-US" altLang="ja-JP" sz="4400" dirty="0" err="1" smtClean="0">
                <a:solidFill>
                  <a:schemeClr val="accent1"/>
                </a:solidFill>
              </a:rPr>
              <a:t>tput</a:t>
            </a:r>
            <a:endParaRPr kumimoji="1" lang="en-US" altLang="ja-JP" sz="4400" dirty="0" smtClean="0">
              <a:solidFill>
                <a:schemeClr val="accent1"/>
              </a:solidFill>
            </a:endParaRPr>
          </a:p>
          <a:p>
            <a:endParaRPr kumimoji="1" lang="ja-JP" altLang="en-US" sz="44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5385" y="951723"/>
            <a:ext cx="4607335" cy="5505061"/>
          </a:xfrm>
          <a:prstGeom prst="rect">
            <a:avLst/>
          </a:prstGeom>
        </p:spPr>
      </p:pic>
    </p:spTree>
    <p:extLst>
      <p:ext uri="{BB962C8B-B14F-4D97-AF65-F5344CB8AC3E}">
        <p14:creationId xmlns:p14="http://schemas.microsoft.com/office/powerpoint/2010/main" val="37073121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4221205" y="0"/>
            <a:ext cx="6662057" cy="1446550"/>
          </a:xfrm>
          <a:prstGeom prst="rect">
            <a:avLst/>
          </a:prstGeom>
          <a:noFill/>
        </p:spPr>
        <p:txBody>
          <a:bodyPr wrap="square" rtlCol="0">
            <a:spAutoFit/>
          </a:bodyPr>
          <a:lstStyle/>
          <a:p>
            <a:r>
              <a:rPr kumimoji="1" lang="en-US" altLang="ja-JP" sz="4400" dirty="0" smtClean="0">
                <a:solidFill>
                  <a:schemeClr val="accent1"/>
                </a:solidFill>
              </a:rPr>
              <a:t>$? For error </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49" y="2109929"/>
            <a:ext cx="5077534" cy="2152950"/>
          </a:xfrm>
          <a:prstGeom prst="rect">
            <a:avLst/>
          </a:prstGeom>
        </p:spPr>
      </p:pic>
    </p:spTree>
    <p:extLst>
      <p:ext uri="{BB962C8B-B14F-4D97-AF65-F5344CB8AC3E}">
        <p14:creationId xmlns:p14="http://schemas.microsoft.com/office/powerpoint/2010/main" val="5566532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4814595" y="-11175"/>
            <a:ext cx="6662057" cy="769441"/>
          </a:xfrm>
          <a:prstGeom prst="rect">
            <a:avLst/>
          </a:prstGeom>
          <a:noFill/>
        </p:spPr>
        <p:txBody>
          <a:bodyPr wrap="square" rtlCol="0">
            <a:spAutoFit/>
          </a:bodyPr>
          <a:lstStyle/>
          <a:p>
            <a:r>
              <a:rPr kumimoji="1" lang="en-US" altLang="ja-JP" sz="4400" dirty="0" smtClean="0">
                <a:solidFill>
                  <a:schemeClr val="accent1"/>
                </a:solidFill>
              </a:rPr>
              <a:t>If-then</a:t>
            </a:r>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406" y="1435842"/>
            <a:ext cx="4239217" cy="2829320"/>
          </a:xfrm>
          <a:prstGeom prst="rect">
            <a:avLst/>
          </a:prstGeom>
        </p:spPr>
      </p:pic>
    </p:spTree>
    <p:extLst>
      <p:ext uri="{BB962C8B-B14F-4D97-AF65-F5344CB8AC3E}">
        <p14:creationId xmlns:p14="http://schemas.microsoft.com/office/powerpoint/2010/main" val="35307410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769441"/>
          </a:xfrm>
          <a:prstGeom prst="rect">
            <a:avLst/>
          </a:prstGeom>
          <a:noFill/>
        </p:spPr>
        <p:txBody>
          <a:bodyPr wrap="square" rtlCol="0">
            <a:spAutoFit/>
          </a:bodyPr>
          <a:lstStyle/>
          <a:p>
            <a:r>
              <a:rPr kumimoji="1" lang="en-US" altLang="ja-JP" sz="4400" dirty="0" smtClean="0">
                <a:solidFill>
                  <a:schemeClr val="accent1"/>
                </a:solidFill>
              </a:rPr>
              <a:t>If-then-else</a:t>
            </a:r>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851" y="1246098"/>
            <a:ext cx="4801270" cy="3134162"/>
          </a:xfrm>
          <a:prstGeom prst="rect">
            <a:avLst/>
          </a:prstGeom>
        </p:spPr>
      </p:pic>
    </p:spTree>
    <p:extLst>
      <p:ext uri="{BB962C8B-B14F-4D97-AF65-F5344CB8AC3E}">
        <p14:creationId xmlns:p14="http://schemas.microsoft.com/office/powerpoint/2010/main" val="6962610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Compare operators</a:t>
            </a:r>
          </a:p>
          <a:p>
            <a:endParaRPr kumimoji="1" lang="ja-JP" altLang="en-US" sz="44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517" y="974084"/>
            <a:ext cx="4458322" cy="383911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3275"/>
            <a:ext cx="5530808" cy="5710335"/>
          </a:xfrm>
          <a:prstGeom prst="rect">
            <a:avLst/>
          </a:prstGeom>
        </p:spPr>
      </p:pic>
      <p:sp>
        <p:nvSpPr>
          <p:cNvPr id="4" name="Rectangle 3"/>
          <p:cNvSpPr/>
          <p:nvPr/>
        </p:nvSpPr>
        <p:spPr>
          <a:xfrm>
            <a:off x="6223517" y="6433610"/>
            <a:ext cx="5840060" cy="369332"/>
          </a:xfrm>
          <a:prstGeom prst="rect">
            <a:avLst/>
          </a:prstGeom>
        </p:spPr>
        <p:txBody>
          <a:bodyPr wrap="none">
            <a:spAutoFit/>
          </a:bodyPr>
          <a:lstStyle/>
          <a:p>
            <a:r>
              <a:rPr lang="ja-JP" altLang="en-US" dirty="0"/>
              <a:t>http://tldp.org/LDP/abs/html/comparison-ops.html</a:t>
            </a:r>
          </a:p>
        </p:txBody>
      </p:sp>
    </p:spTree>
    <p:extLst>
      <p:ext uri="{BB962C8B-B14F-4D97-AF65-F5344CB8AC3E}">
        <p14:creationId xmlns:p14="http://schemas.microsoft.com/office/powerpoint/2010/main" val="83900692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979298" cy="400110"/>
          </a:xfrm>
          <a:prstGeom prst="rect">
            <a:avLst/>
          </a:prstGeom>
          <a:noFill/>
        </p:spPr>
        <p:txBody>
          <a:bodyPr wrap="square" rtlCol="0">
            <a:spAutoFit/>
          </a:bodyPr>
          <a:lstStyle/>
          <a:p>
            <a:r>
              <a:rPr kumimoji="1" lang="en-US" altLang="ja-JP" sz="2000" dirty="0" smtClean="0">
                <a:solidFill>
                  <a:schemeClr val="accent1"/>
                </a:solidFill>
              </a:rPr>
              <a:t>Shelling Scripting</a:t>
            </a:r>
            <a:endParaRPr kumimoji="1" lang="ja-JP" altLang="en-US" sz="2000" dirty="0">
              <a:solidFill>
                <a:schemeClr val="accent1"/>
              </a:solidFill>
            </a:endParaRPr>
          </a:p>
        </p:txBody>
      </p:sp>
      <p:sp>
        <p:nvSpPr>
          <p:cNvPr id="3" name="TextBox 2"/>
          <p:cNvSpPr txBox="1"/>
          <p:nvPr/>
        </p:nvSpPr>
        <p:spPr>
          <a:xfrm>
            <a:off x="2892489" y="0"/>
            <a:ext cx="6662057" cy="1446550"/>
          </a:xfrm>
          <a:prstGeom prst="rect">
            <a:avLst/>
          </a:prstGeom>
          <a:noFill/>
        </p:spPr>
        <p:txBody>
          <a:bodyPr wrap="square" rtlCol="0">
            <a:spAutoFit/>
          </a:bodyPr>
          <a:lstStyle/>
          <a:p>
            <a:r>
              <a:rPr kumimoji="1" lang="en-US" altLang="ja-JP" sz="4400" dirty="0" smtClean="0">
                <a:solidFill>
                  <a:schemeClr val="accent1"/>
                </a:solidFill>
              </a:rPr>
              <a:t>Conditional operator</a:t>
            </a:r>
          </a:p>
          <a:p>
            <a:endParaRPr kumimoji="1" lang="ja-JP" altLang="en-US" sz="44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49" y="1446550"/>
            <a:ext cx="4467849" cy="1543265"/>
          </a:xfrm>
          <a:prstGeom prst="rect">
            <a:avLst/>
          </a:prstGeom>
        </p:spPr>
      </p:pic>
      <p:sp>
        <p:nvSpPr>
          <p:cNvPr id="7" name="TextBox 6"/>
          <p:cNvSpPr txBox="1"/>
          <p:nvPr/>
        </p:nvSpPr>
        <p:spPr>
          <a:xfrm>
            <a:off x="3303037" y="3489649"/>
            <a:ext cx="2784737" cy="369332"/>
          </a:xfrm>
          <a:prstGeom prst="rect">
            <a:avLst/>
          </a:prstGeom>
          <a:noFill/>
        </p:spPr>
        <p:txBody>
          <a:bodyPr wrap="none" rtlCol="0">
            <a:spAutoFit/>
          </a:bodyPr>
          <a:lstStyle/>
          <a:p>
            <a:r>
              <a:rPr kumimoji="1" lang="en-US" altLang="ja-JP" dirty="0" smtClean="0"/>
              <a:t>-b for video and image</a:t>
            </a:r>
            <a:endParaRPr kumimoji="1" lang="ja-JP" altLang="en-US" dirty="0"/>
          </a:p>
        </p:txBody>
      </p:sp>
    </p:spTree>
    <p:extLst>
      <p:ext uri="{BB962C8B-B14F-4D97-AF65-F5344CB8AC3E}">
        <p14:creationId xmlns:p14="http://schemas.microsoft.com/office/powerpoint/2010/main" val="2586908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1882</TotalTime>
  <Words>3401</Words>
  <Application>Microsoft Office PowerPoint</Application>
  <PresentationFormat>Widescreen</PresentationFormat>
  <Paragraphs>710</Paragraphs>
  <Slides>171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171</vt:i4>
      </vt:variant>
    </vt:vector>
  </HeadingPairs>
  <TitlesOfParts>
    <vt:vector size="183" baseType="lpstr">
      <vt:lpstr>Helvetica Neue</vt:lpstr>
      <vt:lpstr>Monaco</vt:lpstr>
      <vt:lpstr>Roboto Slab</vt:lpstr>
      <vt:lpstr>メイリオ</vt:lpstr>
      <vt:lpstr>Arial</vt:lpstr>
      <vt:lpstr>Calibri</vt:lpstr>
      <vt:lpstr>Century Gothic</vt:lpstr>
      <vt:lpstr>Times New Roman</vt:lpstr>
      <vt:lpstr>Verdana</vt:lpstr>
      <vt:lpstr>Verdana</vt:lpstr>
      <vt:lpstr>Wingdings 3</vt:lpstr>
      <vt:lpstr>Slice</vt:lpstr>
      <vt:lpstr>LinUx</vt:lpstr>
      <vt:lpstr> Just like windows XP, windows 7, windows 8, and mac OS X, Linux is an operating system. an operating system is software that manages all of the hardware resources associated with your desktop or laptop. to put it simply – the operating system manages the communication between your software and your hardware. without the operating system (often referred to as the “OS”), the software wouldn’t function.</vt:lpstr>
      <vt:lpstr>1. The boot loader: the software that manages the boot process of your computer. for most users, this will simply be a splash screen that pops up and eventually goes away to boot into the operating system. The kernel: this is the one piece of the whole that is actually called “linux”. the kernel is the core of the system and manages the cpu, memory, and peripheral devices. The kernel is the “lowest” level of the os. 2. Daemons: these are background services (printing, sound, scheduling, etc) that either start up during boot, or after you log into the desktop. 3. The shell: you’ve probably heard mention of the linux command line. this is the shell – a command process that allows you to control the computer via commands typed into a text interface. this is what, at one time, scared people away from linux the most (assuming they had to learn a seemingly archaic command line structure to make linux work). this is no longer the case. with modern desktop linux, there is no need to ever touch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KaChi</dc:creator>
  <cp:lastModifiedBy>KaChi</cp:lastModifiedBy>
  <cp:revision>982</cp:revision>
  <dcterms:created xsi:type="dcterms:W3CDTF">2016-08-02T08:42:07Z</dcterms:created>
  <dcterms:modified xsi:type="dcterms:W3CDTF">2016-08-04T14:49:00Z</dcterms:modified>
</cp:coreProperties>
</file>